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eefa1488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eefa1488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c5399f99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c5399f9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Authentication and authorization spans Physical, Virtual and Cloud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and structured account management.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Traditional 1980’s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Company of any sizes uses network based auth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Security, account </a:t>
            </a:r>
            <a:r>
              <a:rPr lang="en"/>
              <a:t>hygiene</a:t>
            </a:r>
            <a:r>
              <a:rPr lang="en"/>
              <a:t> is important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Infrequently used accounts are often targeted by attacks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Get-ADUser -Identity newellz2 -Properties *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Active Directory - Active like active 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Directory - LDAP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- important to know what they are changing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c5399f99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c5399f99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This module also ensures that the root and nobody users and groups (i.e. the users/groups with the UIDs/GIDs 0 and 65534) remain resolvable at all times, even if they aren't listed in /etc/passwd or /etc/group, or if these files are missing.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a2074a06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a2074a06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Services db maps services to ports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NetID is the name for NIS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c5399f99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c5399f99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/etc/pam.d/common-auth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/etc/pam.d/login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c5399f999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c5399f999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 -n 5 /etc/passwd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GECOS - Ken Thompson worked for GE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c5582a7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c5582a7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to expect duplicates. Come up with a procedure (adding a number)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c5582a72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7c5582a72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3ef2af126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3ef2af126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c5582a72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c5582a72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7c5582a72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7c5582a72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c5582a72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c5582a72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c5582a72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c5582a72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c5582a72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c5582a72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c5582a72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c5582a72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adduser creates home directory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c5582a72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c5582a72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c5582a72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c5582a72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c5582a72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c5582a72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idea is to force authentic changes by preventing users from immediately reverting to a familiar password after a required change. However, this feature can be somewhat dangerous in the aftermath of a security intrusion. We suggest setting this field to 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c5582a72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c5582a72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 days since Jan 1, 1970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7e9ce3172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7e9ce3172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e9ce3172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e9ce3172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7c5582a72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7c5582a72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possible to set a group password that allows arbitrary users to enter the group with the newgrp command.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c5582a72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7c5582a72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7e9ce3172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7e9ce3172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7e9ce3172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7e9ce3172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c5582a729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c5582a729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7c5582a729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7c5582a729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7e9ce3172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7e9ce3172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c5582a729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7c5582a729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/etc/skel</a:t>
            </a:r>
            <a:br>
              <a:rPr lang="en"/>
            </a:br>
            <a:r>
              <a:rPr lang="en"/>
              <a:t>/usr/local/etc/skel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7c5582a729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7c5582a729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c6974b19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c6974b19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c5582a729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7c5582a729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7e9ce31729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7e9ce31729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80eefa1488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80eefa1488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7e9ce3172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7e9ce3172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7eae64f2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7eae64f2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7c5582a729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7c5582a729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OpenLDAP is the reference implementation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structure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7eae64f2f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7eae64f2f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7e9ce3172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7e9ce3172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7e9ce3172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7e9ce3172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7eae64f2f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7eae64f2f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7e9ce31729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7e9ce3172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LDIF = LDAP Data Interchange Format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 - abstract class, enabled objectClass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-x simple auth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-W prompt for password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-D binddn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7c5582a729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7c5582a729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c5582a729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7c5582a729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Identity and Access Management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7c5582a729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7c5582a729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CRUD - Create, Read, Update, Delete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has access to the College of Engineering enrollment data?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7c5582a729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7c5582a729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7c5582a729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7c5582a729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ohmyz.sh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447/647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Management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user?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is account information found?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do you add, modify and delete users?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are some </a:t>
            </a:r>
            <a:r>
              <a:rPr lang="en"/>
              <a:t>common</a:t>
            </a:r>
            <a:r>
              <a:rPr lang="en"/>
              <a:t> authentication backends?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the role of /etc/passwd, /etc/group and /etc/shadow?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are the parts of an encrypted password in /etc/shadow?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Management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Physical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Virtual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Cloud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Account Models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Classic?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Network-based (&gt;1990’s)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Account Mechanics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a user?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UID, unsigned 32 bit integer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Companion GID, also an unsigned 32 bit integer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System API for users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getpwuid </a:t>
            </a:r>
            <a:r>
              <a:rPr lang="en"/>
              <a:t>(man 3 getpwuid), get password file entry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getpwnam </a:t>
            </a:r>
            <a:r>
              <a:rPr lang="en"/>
              <a:t>(man 3 getpwnam), get password file entry by username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Traditionally uses /etc/passwd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does the OS find users?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Modern systems use Name Service Switch (/etc/nsswitch.conf)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o</a:t>
            </a:r>
            <a:r>
              <a:rPr lang="en"/>
              <a:t>rdered, /etc/passwd &amp; /etc/group first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■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getent passwd $USER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nsswitch.conf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backend databases for: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passwd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group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shadow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services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is your UNR login called a NETID?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NETID_AUTHORITATIVE = TRUE|FALSE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Pluggable Authentication Modules (PAM)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Provides an interface to 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Login utility calls the pam library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Iterates over a stack composed of modules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Configuration</a:t>
            </a:r>
            <a:r>
              <a:rPr lang="en"/>
              <a:t> in /etc/pam.d/*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 information in /var/log/auth.log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Example: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module-type control-flag module-path [arguments]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pam_unix.so - /etc/passwd file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 of local users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Traditionally contained passwords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Now in /etc/shadow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File Format: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Font typeface="Consolas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Login name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Hashed password placeholder (x = /etc/shadow)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User ID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Group ID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GECOS - Full name, office, phone number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Home directory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Login Shell  (/bin/bash)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/etc/passwd - Login Name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Must be unique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Limited to 32 characters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Lowercase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Case-sensitive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Email </a:t>
            </a:r>
            <a:r>
              <a:rPr lang="en"/>
              <a:t>RFC5321 - everything before the @ should be case </a:t>
            </a:r>
            <a:r>
              <a:rPr lang="en"/>
              <a:t>sensitive</a:t>
            </a:r>
            <a:r>
              <a:rPr lang="en"/>
              <a:t>.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ben@📪.ws - https://tinyprojects.dev/projects/mailoji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Easy to remember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Traditionally initials, IE: rms (Richard M Stallman)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Generating usernames often creates duplicates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newellz2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Should be the same across machines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More difficult than you think, IE: eadmin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requires orchestration. Ansible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/etc/passwd - Encrypted Password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Originally DES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Cracked with brute-force in 1998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MD5 for while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SHA-512 for a while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Currently salted yescrypt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Changing algorithm does not update existing passwords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chage -d 0 $USER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Algorithm in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 /etc/pam.d/common-password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password        [success=1 default=ignore]      pam_unix.so </a:t>
            </a:r>
            <a:r>
              <a:rPr b="1" lang="en"/>
              <a:t>obscure yescrypt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md5, bigcrypt, sha256, sha512, blowfish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rounds=n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obscure </a:t>
            </a:r>
            <a:r>
              <a:rPr lang="en"/>
              <a:t>- </a:t>
            </a:r>
            <a:r>
              <a:rPr lang="en"/>
              <a:t>palindrome</a:t>
            </a:r>
            <a:r>
              <a:rPr lang="en"/>
              <a:t>, similar, case, simple, rotated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man 8 pam_unix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Moved to /etc/shadow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463" y="0"/>
            <a:ext cx="633307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725" y="1152473"/>
            <a:ext cx="7812550" cy="29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/etc/shadow - Encrypted Password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testuser:</a:t>
            </a:r>
            <a:r>
              <a:rPr b="1" lang="en"/>
              <a:t>$</a:t>
            </a:r>
            <a:r>
              <a:rPr lang="en"/>
              <a:t>6</a:t>
            </a:r>
            <a:r>
              <a:rPr b="1" lang="en"/>
              <a:t>$</a:t>
            </a:r>
            <a:r>
              <a:rPr lang="en"/>
              <a:t>YaimArFO</a:t>
            </a:r>
            <a:r>
              <a:rPr b="1" lang="en"/>
              <a:t>$</a:t>
            </a:r>
            <a:r>
              <a:rPr lang="en"/>
              <a:t>Irky4U6vstXuRs3vm.: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$1$ - MD5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$2$ - Blowfish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$5$ - SHA-256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$6$ - SHA-512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$y$ - yescrypt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/etc/passwd - UID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UID 0 for root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System users &lt; 1000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/bin/false shell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Real users &gt;= 1000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use 5000+ for orchestration accounts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3,000,000+ for AD users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not recycle UIDs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Backups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Should be globally unique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Assign ranges to groups, IE CSE = 100,000 - 200,000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Directory Server - LDAP, AD, FreeIPA (All LDAP)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/etc/passwd - GID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</a:t>
            </a:r>
            <a:r>
              <a:rPr lang="en"/>
              <a:t>ID 0 for root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System &lt; 1000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consistencies across OS or distros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GID1 on Redhat\CentOS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GID2 on Debian\Ubuntu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GID7 on BSD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used for accounting and access control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</a:t>
            </a:r>
            <a:r>
              <a:rPr lang="en"/>
              <a:t>iles, </a:t>
            </a:r>
            <a:r>
              <a:rPr lang="en"/>
              <a:t>q</a:t>
            </a:r>
            <a:r>
              <a:rPr lang="en"/>
              <a:t>uotas, SLURM partitions, CPU resources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Group information stored in /etc/group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/etc/passwd - GECOS</a:t>
            </a:r>
            <a:endParaRPr/>
          </a:p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311700" y="2571750"/>
            <a:ext cx="7107600" cy="19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General Electric Comprehensive Operating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1962 GE Operating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Printing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Stored as comma separated value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chfn - allows users to modify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Users can modify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chfn - /etc/passwd only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usermod -c “Zach Newell SEM245B” newellz2</a:t>
            </a:r>
            <a:endParaRPr/>
          </a:p>
        </p:txBody>
      </p:sp>
      <p:pic>
        <p:nvPicPr>
          <p:cNvPr id="139" name="Google Shape;1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152463"/>
            <a:ext cx="543877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/etc/passwd - Home directory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Default directory at login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echo $HOME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~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Stores dotfiles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.bashrc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.bash_profile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.ssh/authorized_keys, .ssh/config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.xfce4 or .gnome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Created as part of adduser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 users home directory not automatically created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Solved with pam_mkhomedir.so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Large organizations often use Network File System (NFS) home directories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automount can mount home directories at login.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/etc/passwd - Login shell</a:t>
            </a:r>
            <a:endParaRPr/>
          </a:p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an interpreter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bash - Bourne Again SHell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Most common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</a:t>
            </a:r>
            <a:r>
              <a:rPr lang="en"/>
              <a:t>h - Shell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Widely support and simplest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</a:t>
            </a:r>
            <a:r>
              <a:rPr lang="en"/>
              <a:t>sh - Korn Shell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“a standard/restricted command and programming language”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z</a:t>
            </a:r>
            <a:r>
              <a:rPr lang="en"/>
              <a:t>sh 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Newest shell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Fancy -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https://ohmyz.sh/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Changed with chsh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/bin/false -  do nothing, unsuccessfully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/bin/nologin - Stops login and displays “This account is currently not available.”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r>
              <a:rPr lang="en"/>
              <a:t>sh </a:t>
            </a:r>
            <a:endParaRPr/>
          </a:p>
        </p:txBody>
      </p:sp>
      <p:sp>
        <p:nvSpPr>
          <p:cNvPr id="157" name="Google Shape;157;p30"/>
          <p:cNvSpPr txBox="1"/>
          <p:nvPr>
            <p:ph idx="1" type="body"/>
          </p:nvPr>
        </p:nvSpPr>
        <p:spPr>
          <a:xfrm>
            <a:off x="311700" y="4415950"/>
            <a:ext cx="8520600" cy="4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https://github.com/agnoster/agnoster-zsh-theme</a:t>
            </a:r>
            <a:endParaRPr/>
          </a:p>
        </p:txBody>
      </p:sp>
      <p:pic>
        <p:nvPicPr>
          <p:cNvPr id="158" name="Google Shape;1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750" y="982613"/>
            <a:ext cx="5814600" cy="31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/etc/shadow </a:t>
            </a:r>
            <a:endParaRPr/>
          </a:p>
        </p:txBody>
      </p:sp>
      <p:sp>
        <p:nvSpPr>
          <p:cNvPr id="164" name="Google Shape;164;p31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RW </a:t>
            </a:r>
            <a:r>
              <a:rPr lang="en"/>
              <a:t>only by root, R by shadow 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>
                <a:solidFill>
                  <a:srgbClr val="434343"/>
                </a:solidFill>
              </a:rPr>
              <a:t>Date field are </a:t>
            </a:r>
            <a:r>
              <a:rPr lang="en" sz="1900">
                <a:solidFill>
                  <a:srgbClr val="434343"/>
                </a:solidFill>
                <a:highlight>
                  <a:srgbClr val="FFFFFF"/>
                </a:highlight>
              </a:rPr>
              <a:t>days (</a:t>
            </a:r>
            <a:r>
              <a:rPr i="1" lang="en" sz="1900">
                <a:solidFill>
                  <a:srgbClr val="434343"/>
                </a:solidFill>
                <a:highlight>
                  <a:srgbClr val="FFFFFF"/>
                </a:highlight>
              </a:rPr>
              <a:t>not</a:t>
            </a:r>
            <a:r>
              <a:rPr lang="en" sz="1900">
                <a:solidFill>
                  <a:srgbClr val="434343"/>
                </a:solidFill>
                <a:highlight>
                  <a:srgbClr val="FFFFFF"/>
                </a:highlight>
              </a:rPr>
              <a:t> seconds) since Jan 1, 1970</a:t>
            </a:r>
            <a:endParaRPr>
              <a:solidFill>
                <a:srgbClr val="43434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Stores encrypted passwords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“x” /etc/passwd entries</a:t>
            </a:r>
            <a:endParaRPr sz="13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5" name="Google Shape;165;p31"/>
          <p:cNvSpPr txBox="1"/>
          <p:nvPr/>
        </p:nvSpPr>
        <p:spPr>
          <a:xfrm>
            <a:off x="311700" y="2470525"/>
            <a:ext cx="789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9 fields:</a:t>
            </a:r>
            <a:endParaRPr sz="18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Login name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Encrypted password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Date of last password change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Minimum number of days between password changes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Maximum number of days between password changes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Number of days in advance to warn users about password expiration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Days after password expiration that account is disabled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Account expiration date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onsolas"/>
              <a:buAutoNum type="arabicPeriod"/>
            </a:pPr>
            <a:r>
              <a:rPr lang="en" sz="13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A field reserved for future use which is currently always empty</a:t>
            </a:r>
            <a:endParaRPr sz="13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/>
        </p:nvSpPr>
        <p:spPr>
          <a:xfrm>
            <a:off x="91750" y="1885350"/>
            <a:ext cx="8222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testuser:</a:t>
            </a:r>
            <a:r>
              <a:rPr b="1" lang="en" sz="1800">
                <a:solidFill>
                  <a:schemeClr val="dk2"/>
                </a:solidFill>
              </a:rPr>
              <a:t>$</a:t>
            </a:r>
            <a:r>
              <a:rPr lang="en" sz="1800">
                <a:solidFill>
                  <a:schemeClr val="dk2"/>
                </a:solidFill>
              </a:rPr>
              <a:t>6</a:t>
            </a:r>
            <a:r>
              <a:rPr b="1" lang="en" sz="1800">
                <a:solidFill>
                  <a:schemeClr val="dk2"/>
                </a:solidFill>
              </a:rPr>
              <a:t>$</a:t>
            </a:r>
            <a:r>
              <a:rPr lang="en" sz="1800">
                <a:solidFill>
                  <a:schemeClr val="dk2"/>
                </a:solidFill>
              </a:rPr>
              <a:t>YaimArFO</a:t>
            </a:r>
            <a:r>
              <a:rPr b="1" lang="en" sz="1800">
                <a:solidFill>
                  <a:schemeClr val="dk2"/>
                </a:solidFill>
              </a:rPr>
              <a:t>$</a:t>
            </a:r>
            <a:r>
              <a:rPr lang="en" sz="1800">
                <a:solidFill>
                  <a:schemeClr val="dk2"/>
                </a:solidFill>
              </a:rPr>
              <a:t>Irky4U6vstXuRs3vm</a:t>
            </a:r>
            <a:r>
              <a:rPr lang="en" sz="1800">
                <a:solidFill>
                  <a:schemeClr val="dk2"/>
                </a:solidFill>
              </a:rPr>
              <a:t>.:</a:t>
            </a:r>
            <a:r>
              <a:rPr lang="en" sz="1800">
                <a:solidFill>
                  <a:schemeClr val="dk2"/>
                </a:solidFill>
              </a:rPr>
              <a:t>18273:30:365:14:30:18321: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1" name="Google Shape;171;p32"/>
          <p:cNvSpPr txBox="1"/>
          <p:nvPr/>
        </p:nvSpPr>
        <p:spPr>
          <a:xfrm>
            <a:off x="29500" y="3106350"/>
            <a:ext cx="1212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Login name</a:t>
            </a:r>
            <a:endParaRPr/>
          </a:p>
        </p:txBody>
      </p:sp>
      <p:sp>
        <p:nvSpPr>
          <p:cNvPr id="172" name="Google Shape;172;p32"/>
          <p:cNvSpPr txBox="1"/>
          <p:nvPr/>
        </p:nvSpPr>
        <p:spPr>
          <a:xfrm>
            <a:off x="990050" y="1003700"/>
            <a:ext cx="2136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Hashed </a:t>
            </a:r>
            <a:r>
              <a:rPr lang="en"/>
              <a:t>Password</a:t>
            </a:r>
            <a:endParaRPr/>
          </a:p>
        </p:txBody>
      </p:sp>
      <p:sp>
        <p:nvSpPr>
          <p:cNvPr id="173" name="Google Shape;173;p32"/>
          <p:cNvSpPr txBox="1"/>
          <p:nvPr/>
        </p:nvSpPr>
        <p:spPr>
          <a:xfrm>
            <a:off x="2654925" y="3328875"/>
            <a:ext cx="1697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Date of last password change.</a:t>
            </a:r>
            <a:endParaRPr/>
          </a:p>
        </p:txBody>
      </p:sp>
      <p:sp>
        <p:nvSpPr>
          <p:cNvPr id="174" name="Google Shape;174;p32"/>
          <p:cNvSpPr txBox="1"/>
          <p:nvPr/>
        </p:nvSpPr>
        <p:spPr>
          <a:xfrm>
            <a:off x="3856200" y="635700"/>
            <a:ext cx="19977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 # of days between password changes</a:t>
            </a:r>
            <a:endParaRPr/>
          </a:p>
        </p:txBody>
      </p:sp>
      <p:sp>
        <p:nvSpPr>
          <p:cNvPr id="175" name="Google Shape;175;p32"/>
          <p:cNvSpPr txBox="1"/>
          <p:nvPr/>
        </p:nvSpPr>
        <p:spPr>
          <a:xfrm>
            <a:off x="4823598" y="3230175"/>
            <a:ext cx="16971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Max # of days between password changes</a:t>
            </a:r>
            <a:endParaRPr/>
          </a:p>
        </p:txBody>
      </p:sp>
      <p:sp>
        <p:nvSpPr>
          <p:cNvPr id="176" name="Google Shape;176;p32"/>
          <p:cNvSpPr txBox="1"/>
          <p:nvPr/>
        </p:nvSpPr>
        <p:spPr>
          <a:xfrm>
            <a:off x="6055900" y="682221"/>
            <a:ext cx="10551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Warning</a:t>
            </a:r>
            <a:endParaRPr/>
          </a:p>
        </p:txBody>
      </p:sp>
      <p:sp>
        <p:nvSpPr>
          <p:cNvPr id="177" name="Google Shape;177;p32"/>
          <p:cNvSpPr txBox="1"/>
          <p:nvPr/>
        </p:nvSpPr>
        <p:spPr>
          <a:xfrm>
            <a:off x="5914525" y="4493088"/>
            <a:ext cx="19977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Days after expiration account is disable</a:t>
            </a:r>
            <a:endParaRPr/>
          </a:p>
        </p:txBody>
      </p:sp>
      <p:sp>
        <p:nvSpPr>
          <p:cNvPr id="178" name="Google Shape;178;p32"/>
          <p:cNvSpPr txBox="1"/>
          <p:nvPr/>
        </p:nvSpPr>
        <p:spPr>
          <a:xfrm>
            <a:off x="6913375" y="3092525"/>
            <a:ext cx="13851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Expiration date</a:t>
            </a:r>
            <a:endParaRPr/>
          </a:p>
        </p:txBody>
      </p:sp>
      <p:sp>
        <p:nvSpPr>
          <p:cNvPr id="179" name="Google Shape;179;p32"/>
          <p:cNvSpPr txBox="1"/>
          <p:nvPr/>
        </p:nvSpPr>
        <p:spPr>
          <a:xfrm>
            <a:off x="7146300" y="600463"/>
            <a:ext cx="19977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Reserved for future use</a:t>
            </a:r>
            <a:endParaRPr/>
          </a:p>
        </p:txBody>
      </p:sp>
      <p:cxnSp>
        <p:nvCxnSpPr>
          <p:cNvPr id="180" name="Google Shape;180;p32"/>
          <p:cNvCxnSpPr>
            <a:stCxn id="172" idx="2"/>
            <a:endCxn id="172" idx="2"/>
          </p:cNvCxnSpPr>
          <p:nvPr/>
        </p:nvCxnSpPr>
        <p:spPr>
          <a:xfrm>
            <a:off x="2058350" y="149060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32"/>
          <p:cNvSpPr/>
          <p:nvPr/>
        </p:nvSpPr>
        <p:spPr>
          <a:xfrm rot="5400000">
            <a:off x="455325" y="2052750"/>
            <a:ext cx="236700" cy="8013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2"/>
          <p:cNvSpPr/>
          <p:nvPr/>
        </p:nvSpPr>
        <p:spPr>
          <a:xfrm rot="-5400000">
            <a:off x="2828900" y="-4275"/>
            <a:ext cx="236700" cy="37527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2"/>
          <p:cNvSpPr/>
          <p:nvPr/>
        </p:nvSpPr>
        <p:spPr>
          <a:xfrm rot="5400000">
            <a:off x="5056375" y="2064750"/>
            <a:ext cx="236700" cy="5499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2"/>
          <p:cNvSpPr/>
          <p:nvPr/>
        </p:nvSpPr>
        <p:spPr>
          <a:xfrm rot="-5404357">
            <a:off x="5530277" y="1732688"/>
            <a:ext cx="236700" cy="2787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2"/>
          <p:cNvSpPr/>
          <p:nvPr/>
        </p:nvSpPr>
        <p:spPr>
          <a:xfrm rot="5400000">
            <a:off x="5925700" y="2182500"/>
            <a:ext cx="236700" cy="3144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2"/>
          <p:cNvSpPr/>
          <p:nvPr/>
        </p:nvSpPr>
        <p:spPr>
          <a:xfrm rot="-5400000">
            <a:off x="6292550" y="1762275"/>
            <a:ext cx="236700" cy="2196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2"/>
          <p:cNvSpPr/>
          <p:nvPr/>
        </p:nvSpPr>
        <p:spPr>
          <a:xfrm rot="5400000">
            <a:off x="7149050" y="2070138"/>
            <a:ext cx="236700" cy="5391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2"/>
          <p:cNvSpPr/>
          <p:nvPr/>
        </p:nvSpPr>
        <p:spPr>
          <a:xfrm rot="-5400000">
            <a:off x="7757125" y="1602525"/>
            <a:ext cx="236700" cy="5391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2"/>
          <p:cNvSpPr/>
          <p:nvPr/>
        </p:nvSpPr>
        <p:spPr>
          <a:xfrm rot="5400000">
            <a:off x="6629875" y="2229900"/>
            <a:ext cx="236700" cy="2196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0" name="Google Shape;190;p32"/>
          <p:cNvCxnSpPr/>
          <p:nvPr/>
        </p:nvCxnSpPr>
        <p:spPr>
          <a:xfrm>
            <a:off x="958600" y="272535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32"/>
          <p:cNvCxnSpPr>
            <a:stCxn id="171" idx="0"/>
            <a:endCxn id="181" idx="2"/>
          </p:cNvCxnSpPr>
          <p:nvPr/>
        </p:nvCxnSpPr>
        <p:spPr>
          <a:xfrm rot="10800000">
            <a:off x="573700" y="2571750"/>
            <a:ext cx="62100" cy="53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32"/>
          <p:cNvCxnSpPr>
            <a:stCxn id="172" idx="2"/>
            <a:endCxn id="182" idx="2"/>
          </p:cNvCxnSpPr>
          <p:nvPr/>
        </p:nvCxnSpPr>
        <p:spPr>
          <a:xfrm>
            <a:off x="2058350" y="1490600"/>
            <a:ext cx="888900" cy="26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32"/>
          <p:cNvCxnSpPr>
            <a:stCxn id="174" idx="2"/>
            <a:endCxn id="184" idx="2"/>
          </p:cNvCxnSpPr>
          <p:nvPr/>
        </p:nvCxnSpPr>
        <p:spPr>
          <a:xfrm>
            <a:off x="4855050" y="1286100"/>
            <a:ext cx="793500" cy="46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32"/>
          <p:cNvCxnSpPr>
            <a:stCxn id="176" idx="2"/>
            <a:endCxn id="186" idx="2"/>
          </p:cNvCxnSpPr>
          <p:nvPr/>
        </p:nvCxnSpPr>
        <p:spPr>
          <a:xfrm flipH="1">
            <a:off x="6410950" y="1169121"/>
            <a:ext cx="172500" cy="58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32"/>
          <p:cNvCxnSpPr>
            <a:stCxn id="179" idx="2"/>
            <a:endCxn id="188" idx="2"/>
          </p:cNvCxnSpPr>
          <p:nvPr/>
        </p:nvCxnSpPr>
        <p:spPr>
          <a:xfrm flipH="1">
            <a:off x="7875450" y="1250863"/>
            <a:ext cx="269700" cy="50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32"/>
          <p:cNvCxnSpPr>
            <a:stCxn id="173" idx="0"/>
            <a:endCxn id="183" idx="2"/>
          </p:cNvCxnSpPr>
          <p:nvPr/>
        </p:nvCxnSpPr>
        <p:spPr>
          <a:xfrm flipH="1" rot="10800000">
            <a:off x="3503475" y="2457975"/>
            <a:ext cx="1671300" cy="87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32"/>
          <p:cNvCxnSpPr>
            <a:stCxn id="175" idx="0"/>
            <a:endCxn id="185" idx="2"/>
          </p:cNvCxnSpPr>
          <p:nvPr/>
        </p:nvCxnSpPr>
        <p:spPr>
          <a:xfrm flipH="1" rot="10800000">
            <a:off x="5672148" y="2457975"/>
            <a:ext cx="372000" cy="77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32"/>
          <p:cNvCxnSpPr>
            <a:stCxn id="177" idx="0"/>
            <a:endCxn id="189" idx="2"/>
          </p:cNvCxnSpPr>
          <p:nvPr/>
        </p:nvCxnSpPr>
        <p:spPr>
          <a:xfrm rot="10800000">
            <a:off x="6748375" y="2458188"/>
            <a:ext cx="165000" cy="203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32"/>
          <p:cNvCxnSpPr>
            <a:stCxn id="178" idx="0"/>
            <a:endCxn id="187" idx="2"/>
          </p:cNvCxnSpPr>
          <p:nvPr/>
        </p:nvCxnSpPr>
        <p:spPr>
          <a:xfrm rot="10800000">
            <a:off x="7267525" y="2458025"/>
            <a:ext cx="338400" cy="63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Managing password age and expiry</a:t>
            </a:r>
            <a:endParaRPr/>
          </a:p>
        </p:txBody>
      </p:sp>
      <p:sp>
        <p:nvSpPr>
          <p:cNvPr id="205" name="Google Shape;20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NAME</a:t>
            </a:r>
            <a:b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	chage - change user password expiry information</a:t>
            </a:r>
            <a:b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SYNOPSIS</a:t>
            </a:r>
            <a:b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	chage [options] LOGIN</a:t>
            </a:r>
            <a:b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DESCRIPTION</a:t>
            </a:r>
            <a:b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	The chage command changes the number of days between password changes and the date of the last password change. This information is used by the system to determine when a user must change his/her password.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chage \ #</a:t>
            </a:r>
            <a:b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-m 30 \				#Min days before password change</a:t>
            </a:r>
            <a:endParaRPr sz="22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-M 365 \				#Max days for valid password</a:t>
            </a:r>
            <a:endParaRPr sz="22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-W 14 \				#Warn 14 days before</a:t>
            </a:r>
            <a:endParaRPr sz="22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-I 30 \				#Inactivity disable in days</a:t>
            </a:r>
            <a:endParaRPr sz="22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-E 2020-02-29 \ #Expiry date</a:t>
            </a:r>
            <a:endParaRPr sz="22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testuser</a:t>
            </a:r>
            <a:endParaRPr sz="22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2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/etc/groups</a:t>
            </a:r>
            <a:endParaRPr/>
          </a:p>
        </p:txBody>
      </p:sp>
      <p:sp>
        <p:nvSpPr>
          <p:cNvPr id="216" name="Google Shape;21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Stores UNIX groups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be password protected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</a:t>
            </a:r>
            <a:r>
              <a:rPr lang="en"/>
              <a:t>passwd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newgrp - User joins a group with a password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adduser creates a private group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</a:t>
            </a:r>
            <a:r>
              <a:rPr lang="en"/>
              <a:t>dduser $USER $GROUP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Default Privileges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Audio - sound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Serial Ports - dialout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Display - vga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Sudo - wheel or sudo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/etc/groups</a:t>
            </a:r>
            <a:endParaRPr/>
          </a:p>
        </p:txBody>
      </p:sp>
      <p:sp>
        <p:nvSpPr>
          <p:cNvPr id="222" name="Google Shape;222;p36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root:x:0: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daemon:x:1: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bin:x:2: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sys:x:3: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adm:x:4:syslog,zach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tty:x:5: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disk:x:6: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lp:x:7: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mail:x:8: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dialout:x:20:zach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23" name="Google Shape;223;p36"/>
          <p:cNvSpPr txBox="1"/>
          <p:nvPr>
            <p:ph idx="1" type="body"/>
          </p:nvPr>
        </p:nvSpPr>
        <p:spPr>
          <a:xfrm>
            <a:off x="4674725" y="1257750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Group name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Encrypted password or a placeholder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GID number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List of members, separated by commas (be careful not to add spaces)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Groups</a:t>
            </a:r>
            <a:endParaRPr/>
          </a:p>
        </p:txBody>
      </p:sp>
      <p:sp>
        <p:nvSpPr>
          <p:cNvPr id="229" name="Google Shape;229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udo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/etc/sudoers gives sudo permissions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ialout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/dev/ttyS{0..10} permissions. Serial ports.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udio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Audio permissions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padmin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Printer permissions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ibvirtd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virt-manager permissions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a group</a:t>
            </a:r>
            <a:endParaRPr/>
          </a:p>
        </p:txBody>
      </p:sp>
      <p:sp>
        <p:nvSpPr>
          <p:cNvPr id="235" name="Google Shape;235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addgroup [options] [--gid ID] group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addgroup --gid 5000 engr-admins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dduser someuser engr-admins #Debian\Ubuntu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usermod -G dialout -a zestreito #RHEL\CentOS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roupadd, groupmod, and groupdel #Universal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users</a:t>
            </a:r>
            <a:endParaRPr/>
          </a:p>
        </p:txBody>
      </p:sp>
      <p:sp>
        <p:nvSpPr>
          <p:cNvPr id="241" name="Google Shape;241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Define account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Add /etc/passwd entry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/>
              <a:t>vipw(1) - Why? lock files.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Does not check syntax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Add private group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/etc/group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/>
              <a:t>vigr</a:t>
            </a:r>
            <a:r>
              <a:rPr lang="en"/>
              <a:t>(1)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Set password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passwd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Create home directory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mkdir /home/$USER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hown $USER:$USER </a:t>
            </a:r>
            <a:r>
              <a:rPr lang="en"/>
              <a:t>home directory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Configure roles and permissions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users</a:t>
            </a:r>
            <a:endParaRPr/>
          </a:p>
        </p:txBody>
      </p:sp>
      <p:sp>
        <p:nvSpPr>
          <p:cNvPr id="247" name="Google Shape;247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adduser --home /home/someuser --shell --uid 6000 \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--gecos "Some User" --gid 6000 someuser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passwd someuser #interactive change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echo “someuser:${PW}” | chpasswd # Batch mode password change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dduser someuser somegroup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chage -d 0 testuser1 #force password change at next login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echo “umask 077” &gt;&gt; ~someuser/.bash_profile # 700 permissions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umask</a:t>
            </a:r>
            <a:endParaRPr/>
          </a:p>
        </p:txBody>
      </p:sp>
      <p:sp>
        <p:nvSpPr>
          <p:cNvPr id="253" name="Google Shape;253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/etc/login.defs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UMASK           022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libpam_mkhomedir.so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Essential</a:t>
            </a:r>
            <a:r>
              <a:rPr lang="en"/>
              <a:t> for network users.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grep mkhomedir /etc/pam.d/*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38761D"/>
                </a:solidFill>
                <a:latin typeface="Consolas"/>
                <a:ea typeface="Consolas"/>
                <a:cs typeface="Consolas"/>
                <a:sym typeface="Consolas"/>
              </a:rPr>
              <a:t>common-session: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session	optional	pam_mkhomedir.so umask=077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latin typeface="Consolas"/>
                <a:ea typeface="Consolas"/>
                <a:cs typeface="Consolas"/>
                <a:sym typeface="Consolas"/>
              </a:rPr>
              <a:t>#</a:t>
            </a:r>
            <a:r>
              <a:rPr b="1" lang="en" sz="1200">
                <a:solidFill>
                  <a:srgbClr val="444444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skel=</a:t>
            </a:r>
            <a:r>
              <a:rPr i="1" lang="en" sz="1200">
                <a:solidFill>
                  <a:srgbClr val="444444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/path/to/skel/directory</a:t>
            </a:r>
            <a:br>
              <a:rPr i="1" lang="en" sz="1200">
                <a:solidFill>
                  <a:srgbClr val="444444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i="1" lang="en" sz="1200">
                <a:solidFill>
                  <a:srgbClr val="444444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#</a:t>
            </a:r>
            <a:r>
              <a:rPr lang="en" sz="1200">
                <a:solidFill>
                  <a:srgbClr val="444444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Indicate an alternative skel directory to override the default /etc/skel.</a:t>
            </a:r>
            <a:endParaRPr sz="1200">
              <a:solidFill>
                <a:srgbClr val="444444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users</a:t>
            </a:r>
            <a:endParaRPr/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9786" y="1017725"/>
            <a:ext cx="3984424" cy="406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/etc/skel &amp; /usr/local/etc/skel</a:t>
            </a:r>
            <a:endParaRPr/>
          </a:p>
        </p:txBody>
      </p:sp>
      <p:sp>
        <p:nvSpPr>
          <p:cNvPr id="265" name="Google Shape;265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ls -lha /etc/skel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total 12K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drwxr-xr-x 1 root root  512 Jan 12 08:49 .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drwxr-xr-x 1 root root  512 Jan 12 09:17 ..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-rw-r--r-- 1 root root  220 Apr  4  2018 .bash_logout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-rw-r--r-- 1 root root 3.7K Apr  4  2018 .bashrc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-rw-r--r-- 1 root root 2.2K May 31  2017 .kshrc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-rw-r--r-- 1 root root  807 Apr  4  2018 .profile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Scripting Local Accounts</a:t>
            </a:r>
            <a:endParaRPr/>
          </a:p>
        </p:txBody>
      </p:sp>
      <p:pic>
        <p:nvPicPr>
          <p:cNvPr id="271" name="Google Shape;27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6400" y="1816787"/>
            <a:ext cx="5436900" cy="20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Disabling and removing accounts</a:t>
            </a:r>
            <a:endParaRPr/>
          </a:p>
        </p:txBody>
      </p:sp>
      <p:sp>
        <p:nvSpPr>
          <p:cNvPr id="277" name="Google Shape;27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usermod -L someuser # Lock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usermod -U someuser # Unlock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</a:t>
            </a: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eluser someuser 	  # Delete user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Account Management</a:t>
            </a:r>
            <a:endParaRPr/>
          </a:p>
        </p:txBody>
      </p:sp>
      <p:sp>
        <p:nvSpPr>
          <p:cNvPr id="283" name="Google Shape;283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</a:t>
            </a:r>
            <a:r>
              <a:rPr lang="en"/>
              <a:t>sync /etc/passwd, /etc/group, /etc/shadow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Ansible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NIS - Networking Information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 access based authentication and authorization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LDAP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Lightweight Directory Access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 popular option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LDAP+KRB5 (Kerberos)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SSO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Ticket-based</a:t>
            </a:r>
            <a:endParaRPr/>
          </a:p>
        </p:txBody>
      </p:sp>
      <p:pic>
        <p:nvPicPr>
          <p:cNvPr id="284" name="Google Shape;28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4494" y="1543044"/>
            <a:ext cx="1643375" cy="16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Ansible</a:t>
            </a:r>
            <a:endParaRPr/>
          </a:p>
        </p:txBody>
      </p:sp>
      <p:sp>
        <p:nvSpPr>
          <p:cNvPr id="290" name="Google Shape;290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name: Create cadmin user</a:t>
            </a:r>
            <a:br>
              <a:rPr lang="en"/>
            </a:br>
            <a:r>
              <a:rPr lang="en"/>
              <a:t>  tags:</a:t>
            </a:r>
            <a:br>
              <a:rPr lang="en"/>
            </a:br>
            <a:r>
              <a:rPr lang="en"/>
              <a:t>    - server-auth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 user: name=cadmin state=present</a:t>
            </a:r>
            <a:br>
              <a:rPr lang="en"/>
            </a:br>
            <a:r>
              <a:rPr lang="en"/>
              <a:t>        uid=8000</a:t>
            </a:r>
            <a:br>
              <a:rPr lang="en"/>
            </a:br>
            <a:r>
              <a:rPr lang="en"/>
              <a:t>        shell=/bin/bash</a:t>
            </a:r>
            <a:br>
              <a:rPr lang="en"/>
            </a:br>
            <a:r>
              <a:rPr lang="en"/>
              <a:t>        groups="sudo"</a:t>
            </a:r>
            <a:br>
              <a:rPr lang="en"/>
            </a:br>
            <a:r>
              <a:rPr lang="en"/>
              <a:t>        home='/usr/local/home/cadmin'</a:t>
            </a:r>
            <a:br>
              <a:rPr lang="en"/>
            </a:br>
            <a:r>
              <a:rPr lang="en"/>
              <a:t>        password='$6$9dcUsI0p$siuhsd.ffewg3dss8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Account Management - NIS</a:t>
            </a:r>
            <a:endParaRPr/>
          </a:p>
        </p:txBody>
      </p:sp>
      <p:sp>
        <p:nvSpPr>
          <p:cNvPr id="296" name="Google Shape;296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Network Information Service (NIS)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Originally developed by Sun Microsystems in the 1980’s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Used to be named Yellow Pages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Renamed due to trademark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Services retain the yp*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ypbind - finds the NIS master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ypserv - Primary NIS master service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Exports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Groups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Hostnames		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up NIS</a:t>
            </a:r>
            <a:endParaRPr/>
          </a:p>
        </p:txBody>
      </p:sp>
      <p:sp>
        <p:nvSpPr>
          <p:cNvPr id="302" name="Google Shape;302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time apt install nis #Wait forever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nano /etc/default/nis #master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nano /etc/yp.conf #client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systemctl restart nis #wait…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cd /var/yp &amp;&amp; make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ypcat passwd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zcat /usr/share/doc/nis/nis.debian.howto.gz | less #2003!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Account </a:t>
            </a:r>
            <a:r>
              <a:rPr lang="en"/>
              <a:t>Management - LDAP</a:t>
            </a:r>
            <a:endParaRPr/>
          </a:p>
        </p:txBody>
      </p:sp>
      <p:sp>
        <p:nvSpPr>
          <p:cNvPr id="308" name="Google Shape;308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Lightweight Directory Access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Small to large organizations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Enforces unique UIDs and GIDs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Largely replaced NIS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Mixed *nix and Windows infrastructure means 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Kerberos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NIS additions not default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125" y="1707035"/>
            <a:ext cx="7015751" cy="23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Searching LDAP</a:t>
            </a:r>
            <a:endParaRPr/>
          </a:p>
        </p:txBody>
      </p:sp>
      <p:pic>
        <p:nvPicPr>
          <p:cNvPr id="319" name="Google Shape;31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213" y="1087825"/>
            <a:ext cx="8801577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917" y="792475"/>
            <a:ext cx="6415107" cy="385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Searching UNR LDAP</a:t>
            </a:r>
            <a:endParaRPr/>
          </a:p>
        </p:txBody>
      </p:sp>
      <p:sp>
        <p:nvSpPr>
          <p:cNvPr id="330" name="Google Shape;330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ldapsearch \</a:t>
            </a:r>
            <a:b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-W \</a:t>
            </a:r>
            <a:b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-h unrdc04.unr.edu \</a:t>
            </a:r>
            <a:b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-p 389 -x -D "CN=Zachary A Newell,ou=Employees,ou=Users,ou=IT,dc=unr,dc=edu" \</a:t>
            </a:r>
            <a:b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-b "dc=unr,dc=edu" \</a:t>
            </a:r>
            <a:b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"sAMAccountName=newellz2*"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CN=</a:t>
            </a:r>
            <a:r>
              <a:rPr b="1"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$NAME</a:t>
            </a: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,ou=</a:t>
            </a:r>
            <a:r>
              <a:rPr b="1"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$FLETTER</a:t>
            </a:r>
            <a:r>
              <a:rPr lang="en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,ou=NetID,ou=IT,dc=unr,dc=edu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a user the hard way...</a:t>
            </a:r>
            <a:endParaRPr/>
          </a:p>
        </p:txBody>
      </p:sp>
      <p:sp>
        <p:nvSpPr>
          <p:cNvPr id="336" name="Google Shape;336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ldapadd -x -w “qwerty” -D "cn=newellz2,dc=cs447" -f rhyolite.ldif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7" name="Google Shape;33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375" y="1868148"/>
            <a:ext cx="7103249" cy="32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5"/>
          <p:cNvSpPr/>
          <p:nvPr/>
        </p:nvSpPr>
        <p:spPr>
          <a:xfrm>
            <a:off x="3192025" y="1886200"/>
            <a:ext cx="4931700" cy="239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Account Management - SSO</a:t>
            </a:r>
            <a:endParaRPr/>
          </a:p>
        </p:txBody>
      </p:sp>
      <p:sp>
        <p:nvSpPr>
          <p:cNvPr id="344" name="Google Shape;344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nsolas"/>
              <a:buChar char="●"/>
            </a:pPr>
            <a:r>
              <a:rPr b="1" lang="en"/>
              <a:t>Shibboleth </a:t>
            </a:r>
            <a:r>
              <a:rPr lang="en"/>
              <a:t>- Open-source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UNR uses Shib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JOSSO - SSO Server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CAS - Central Authentication Service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i="1" lang="en"/>
              <a:t>Keycloak</a:t>
            </a:r>
            <a:endParaRPr b="1" i="1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5" name="Google Shape;34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4928" y="1152475"/>
            <a:ext cx="3417374" cy="3064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Account Management - IAM</a:t>
            </a:r>
            <a:endParaRPr/>
          </a:p>
        </p:txBody>
      </p:sp>
      <p:sp>
        <p:nvSpPr>
          <p:cNvPr id="351" name="Google Shape;351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Identity Management Systems\Identity Access Management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Granting Privileges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Largely </a:t>
            </a:r>
            <a:r>
              <a:rPr lang="en"/>
              <a:t>Commercial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Microsoft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Oracle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Redhat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Web-based Management Interface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Role-based provisioning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/>
              <a:t>Offboarding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Removing users from groups and access.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Account Management - IAM</a:t>
            </a:r>
            <a:endParaRPr/>
          </a:p>
        </p:txBody>
      </p:sp>
      <p:sp>
        <p:nvSpPr>
          <p:cNvPr id="357" name="Google Shape;357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Account Management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Unique login names, UIDs and GIDs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CRUD across an organization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Regardless of OS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Approval workflows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Reporting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Logging of all administrative actions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Ease of use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Users can update their own information and password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Global password changes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https://security.unr.edu/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Centralized Account Management - FreeIPA</a:t>
            </a:r>
            <a:endParaRPr/>
          </a:p>
        </p:txBody>
      </p:sp>
      <p:sp>
        <p:nvSpPr>
          <p:cNvPr id="363" name="Google Shape;363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Open-source version of Redhat IdM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Groups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Machine Accounts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SSO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LDAP - Directory Server 389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Kerberos - MIT </a:t>
            </a:r>
            <a:r>
              <a:rPr lang="en"/>
              <a:t>Kerberos</a:t>
            </a:r>
            <a:r>
              <a:rPr lang="en"/>
              <a:t> 5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WWW - Python-based Web Application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Certificates - dogtag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DNS - bind9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Sudo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491" y="0"/>
            <a:ext cx="767101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