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46" Type="http://schemas.openxmlformats.org/officeDocument/2006/relationships/slide" Target="slides/slide41.xml"/><Relationship Id="rId23" Type="http://schemas.openxmlformats.org/officeDocument/2006/relationships/slide" Target="slides/slide18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47" Type="http://schemas.openxmlformats.org/officeDocument/2006/relationships/slide" Target="slides/slide42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7c11f7c38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7c11f7c38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7c11f7c38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7c11f7c38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7c11f7c38f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7c11f7c38f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7c11f7c38f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7c11f7c38f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7c11f7c38f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7c11f7c38f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7c11f7c38f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7c11f7c38f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c11f7c38f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c11f7c38f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7c11f7c38f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7c11f7c38f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c11f7c38f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7c11f7c38f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95959"/>
                </a:solidFill>
              </a:rPr>
              <a:t>RFC2131 - DHCP passes configuration information including:</a:t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rgbClr val="595959"/>
                </a:solidFill>
              </a:rPr>
              <a:t>IP address, subnet, gateway, DNS server</a:t>
            </a:r>
            <a:endParaRPr sz="1800">
              <a:solidFill>
                <a:srgbClr val="595959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7c11f7c38f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7c11f7c38f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7c11f7c38f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7c11f7c38f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7c11f7c38f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7c11f7c38f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7c11f7c38f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7c11f7c38f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7c56a3035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7c56a3035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7c11f7c38f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7c11f7c38f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7c56a3035f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7c56a3035f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7c56a3035f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7c56a3035f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7c56a3035f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7c56a3035f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7c56a3035f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7c56a3035f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71203374e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71203374e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7c56a3035f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7c56a3035f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7c56a3035f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7c56a3035f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7c56a3035f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7c56a3035f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7c56a3035f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7c56a3035f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7c56a3035f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7c56a3035f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7c56a3035f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7c56a3035f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7c56a3035f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7c56a3035f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ab3c42728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ab3c42728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ab3c427281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ab3c427281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7c56a3035f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7c56a3035f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7c56a3035f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7c56a3035f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710adb66c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710adb66c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710adb66cc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710adb66cc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710adb66cc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710adb66cc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710adb66cc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710adb66cc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710adb66cc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710adb66cc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710adb66cc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710adb66cc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710adb66cc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710adb66cc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710adb66cc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710adb66cc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1905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5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-us</a:t>
            </a:r>
            <a:endParaRPr b="1" sz="125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774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5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Do not sign the source package.</a:t>
            </a:r>
            <a:endParaRPr sz="125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1905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5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-uc</a:t>
            </a:r>
            <a:endParaRPr b="1" sz="125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774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5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Do not sign the </a:t>
            </a:r>
            <a:r>
              <a:rPr b="1" lang="en" sz="125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.changes</a:t>
            </a:r>
            <a:r>
              <a:rPr lang="en" sz="125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file.</a:t>
            </a:r>
            <a:endParaRPr sz="125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710adb66cc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710adb66cc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c718764b91_0_10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c718764b91_0_10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mirrors.ocf.berkeley.edu/ubuntu-releases/24.04.2/ubuntu-24.04.2-desktop-amd64.iso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tools.ietf.org/html/rfc2131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tools.ietf.org/html/rfc2132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mirrors.ocf.berkeley.edu/ubuntu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hyperlink" Target="https://www.debian.org/doc/manuals/packaging-tutorial/packaging-tutorial.en.pdf" TargetMode="Externa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hyperlink" Target="https://www.maizure.org/projects/decoded-gnu-coreutils/" TargetMode="Externa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6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 447/647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Software </a:t>
            </a:r>
            <a:r>
              <a:rPr lang="en"/>
              <a:t>Management</a:t>
            </a:r>
            <a:endParaRPr sz="5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required for a network-based installation?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is a high-level package manager? (Know Debian + RHEL)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is a low-level package manager? (Know Debian + RHEL)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What is Debian?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How is a .deb package structured?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Installation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88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Many different Methods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Media - Easiest but doesn’t scale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USB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CDROM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DVD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Network - Scales but requires development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PXE, iPXE more likely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TFTP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DHCP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PXE Kernel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PXE Menu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chroot - Specialized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Virtual Machines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Containers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Installation -</a:t>
            </a:r>
            <a:r>
              <a:rPr lang="en"/>
              <a:t> Media</a:t>
            </a:r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wget \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 u="sng">
                <a:solidFill>
                  <a:schemeClr val="hlink"/>
                </a:solidFill>
                <a:latin typeface="Consolas"/>
                <a:ea typeface="Consolas"/>
                <a:cs typeface="Consolas"/>
                <a:sym typeface="Consolas"/>
                <a:hlinkClick r:id="rId3"/>
              </a:rPr>
              <a:t>https://mirrors.ocf.berkeley.edu/ubuntu-releases/24.04.2/ubuntu-24.04.2-desktop-amd64.iso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d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d if=ubuntu-24.04.2-desktop-amd64.iso of=/dev/sd[a-z] bs=1M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# or use a GUI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UNetbootin, Rufus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Installation - Media</a:t>
            </a:r>
            <a:endParaRPr/>
          </a:p>
        </p:txBody>
      </p:sp>
      <p:pic>
        <p:nvPicPr>
          <p:cNvPr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375" y="1017725"/>
            <a:ext cx="5229225" cy="3829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Installation - Media</a:t>
            </a:r>
            <a:endParaRPr/>
          </a:p>
        </p:txBody>
      </p:sp>
      <p:pic>
        <p:nvPicPr>
          <p:cNvPr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5279" y="1152475"/>
            <a:ext cx="3093433" cy="398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Network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Network</a:t>
            </a:r>
            <a:endParaRPr/>
          </a:p>
        </p:txBody>
      </p:sp>
      <p:sp>
        <p:nvSpPr>
          <p:cNvPr id="96" name="Google Shape;96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Much more advanced than a media based installation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Requires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DHCP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iPXE - https://ipxe.org/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TFTP - Trivial File Transfer Protocol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Networking knowledge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Scripting and menu creation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HTTP (optional but likely)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Some open-source solutions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Cobbler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FOG Project (https://fogproject.org/)</a:t>
            </a:r>
            <a:endParaRPr/>
          </a:p>
          <a:p>
            <a:pPr indent="0" lvl="0" marL="9144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Network - PXE</a:t>
            </a:r>
            <a:endParaRPr/>
          </a:p>
        </p:txBody>
      </p:sp>
      <p:pic>
        <p:nvPicPr>
          <p:cNvPr id="102" name="Google Shape;10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625" y="1244876"/>
            <a:ext cx="7762750" cy="323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Network - DHCP</a:t>
            </a:r>
            <a:endParaRPr/>
          </a:p>
        </p:txBody>
      </p:sp>
      <p:sp>
        <p:nvSpPr>
          <p:cNvPr id="108" name="Google Shape;108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Dynamic Host Control Protocol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RFC2131 - 1997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Provides a framework for passing configuration information to hosts on a TCP\IP network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UDP - User Datagram Packet Based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“DHCP in its current form is quite insecure.”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https://tools.ietf.org/html/rfc2131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6373" y="145412"/>
            <a:ext cx="4366600" cy="485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Network - DHCP Extensions</a:t>
            </a:r>
            <a:endParaRPr/>
          </a:p>
        </p:txBody>
      </p:sp>
      <p:sp>
        <p:nvSpPr>
          <p:cNvPr id="119" name="Google Shape;119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/>
            </a:br>
            <a:r>
              <a:rPr lang="en"/>
              <a:t>“Configuration parameters and other control information are carried in tagged data items that are stored in the 'options' field of the DHCP message.”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“Security issues are not discussed in this memo.”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RFC2132 - </a:t>
            </a:r>
            <a:r>
              <a:rPr lang="en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https://tools.ietf.org/html/rfc2132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Network - DHCP Extensions</a:t>
            </a:r>
            <a:endParaRPr/>
          </a:p>
        </p:txBody>
      </p:sp>
      <p:sp>
        <p:nvSpPr>
          <p:cNvPr id="125" name="Google Shape;125;p25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3:	Router</a:t>
            </a:r>
            <a:br>
              <a:rPr lang="en"/>
            </a:br>
            <a:r>
              <a:rPr lang="en"/>
              <a:t>5:	Name Server</a:t>
            </a:r>
            <a:br>
              <a:rPr lang="en"/>
            </a:br>
            <a:r>
              <a:rPr lang="en"/>
              <a:t>6:	DNS Server</a:t>
            </a:r>
            <a:br>
              <a:rPr lang="en"/>
            </a:br>
            <a:r>
              <a:rPr lang="en"/>
              <a:t>9:	LPR - Line Printer Remote protocol</a:t>
            </a:r>
            <a:br>
              <a:rPr lang="en"/>
            </a:br>
            <a:r>
              <a:rPr lang="en"/>
              <a:t>12:	Hostname</a:t>
            </a:r>
            <a:br>
              <a:rPr lang="en"/>
            </a:br>
            <a:r>
              <a:rPr lang="en"/>
              <a:t>17:	Root Path</a:t>
            </a:r>
            <a:br>
              <a:rPr lang="en"/>
            </a:br>
            <a:r>
              <a:rPr lang="en"/>
              <a:t>51:	IP Lease Time</a:t>
            </a:r>
            <a:br>
              <a:rPr lang="en"/>
            </a:br>
            <a:r>
              <a:rPr b="1" lang="en"/>
              <a:t>66:</a:t>
            </a:r>
            <a:r>
              <a:rPr lang="en"/>
              <a:t>	</a:t>
            </a:r>
            <a:r>
              <a:rPr b="1" lang="en"/>
              <a:t>TFTP server name</a:t>
            </a:r>
            <a:br>
              <a:rPr b="1" lang="en"/>
            </a:br>
            <a:r>
              <a:rPr b="1" lang="en"/>
              <a:t>67:	Bootfile name</a:t>
            </a:r>
            <a:br>
              <a:rPr b="1" lang="en"/>
            </a:br>
            <a:r>
              <a:rPr b="1" lang="en"/>
              <a:t>61:	Client-identifier - DHCP Client</a:t>
            </a:r>
            <a:br>
              <a:rPr b="1" lang="en"/>
            </a:br>
            <a:r>
              <a:rPr lang="en"/>
              <a:t>190: Username 😲</a:t>
            </a:r>
            <a:br>
              <a:rPr lang="en"/>
            </a:br>
            <a:r>
              <a:rPr lang="en"/>
              <a:t>191: Password 😲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/>
          </a:p>
        </p:txBody>
      </p:sp>
      <p:sp>
        <p:nvSpPr>
          <p:cNvPr id="126" name="Google Shape;126;p25"/>
          <p:cNvSpPr txBox="1"/>
          <p:nvPr/>
        </p:nvSpPr>
        <p:spPr>
          <a:xfrm>
            <a:off x="5091225" y="1456700"/>
            <a:ext cx="36777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RFC2939</a:t>
            </a:r>
            <a:br>
              <a:rPr lang="en" sz="1800">
                <a:solidFill>
                  <a:schemeClr val="dk2"/>
                </a:solidFill>
              </a:rPr>
            </a:br>
            <a:r>
              <a:rPr lang="en" sz="1800">
                <a:solidFill>
                  <a:schemeClr val="dk2"/>
                </a:solidFill>
              </a:rPr>
              <a:t>https://ipxe.org/howto/dhcpd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Network - PXE</a:t>
            </a:r>
            <a:endParaRPr/>
          </a:p>
        </p:txBody>
      </p:sp>
      <p:sp>
        <p:nvSpPr>
          <p:cNvPr id="132" name="Google Shape;132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Two popular options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PXELINUX in SYSLINUX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iPXE (We use this)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Scripting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Proprietary</a:t>
            </a:r>
            <a:r>
              <a:rPr lang="en"/>
              <a:t> Devices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TLS Authentication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PXE kernel is stored in the TFTP server’s </a:t>
            </a:r>
            <a:r>
              <a:rPr b="1" lang="en"/>
              <a:t>tftpboot </a:t>
            </a:r>
            <a:r>
              <a:rPr lang="en"/>
              <a:t>directory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DHCP Server points to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Server IP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Filename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kernel loads a menu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PXELINUX - TFTP File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iPXE - TFTP File, HTTP URL, Script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Network - PXE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8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# Debian preseed.cfg</a:t>
            </a:r>
            <a:br>
              <a:rPr lang="en" sz="1700"/>
            </a:br>
            <a:r>
              <a:rPr lang="en" sz="1700"/>
              <a:t># https://www.debian.org/releases/buster/example-preseed.txt</a:t>
            </a:r>
            <a:br>
              <a:rPr lang="en" sz="1700"/>
            </a:br>
            <a:r>
              <a:rPr lang="en" sz="1700"/>
              <a:t># Locale sets language and country.</a:t>
            </a:r>
            <a:br>
              <a:rPr lang="en" sz="1700"/>
            </a:br>
            <a:r>
              <a:rPr lang="en" sz="1700"/>
              <a:t>d-i debian-installer/locale string en_US</a:t>
            </a:r>
            <a:endParaRPr sz="17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/>
              <a:t># Keyboard selection.</a:t>
            </a:r>
            <a:br>
              <a:rPr lang="en" sz="1700"/>
            </a:br>
            <a:r>
              <a:rPr lang="en" sz="1700"/>
              <a:t>d-i console-setup/ask_detect boolean false</a:t>
            </a:r>
            <a:br>
              <a:rPr lang="en" sz="1700"/>
            </a:br>
            <a:r>
              <a:rPr lang="en" sz="1700"/>
              <a:t>d-i console-setup/layoutcode string us</a:t>
            </a:r>
            <a:endParaRPr sz="17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/>
              <a:t>### Network configuration</a:t>
            </a:r>
            <a:br>
              <a:rPr lang="en" sz="1700"/>
            </a:br>
            <a:r>
              <a:rPr lang="en" sz="1700"/>
              <a:t>d-i netcfg/choose_interface select eth0</a:t>
            </a:r>
            <a:br>
              <a:rPr lang="en" sz="1700"/>
            </a:br>
            <a:r>
              <a:rPr lang="en" sz="1700"/>
              <a:t>d-i netcfg/dhcp_timeout string 60</a:t>
            </a:r>
            <a:endParaRPr sz="17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Package Management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Package Management</a:t>
            </a:r>
            <a:endParaRPr/>
          </a:p>
        </p:txBody>
      </p:sp>
      <p:sp>
        <p:nvSpPr>
          <p:cNvPr id="154" name="Google Shape;154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.tar.gz was the original package format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Had to compile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Messy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Package </a:t>
            </a:r>
            <a:r>
              <a:rPr lang="en"/>
              <a:t>management</a:t>
            </a:r>
            <a:r>
              <a:rPr lang="en"/>
              <a:t> systems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Create order from chaos*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Easy to install and remove packages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Contains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Binaries, shared libraries, manpages and configuration files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Handle dependencies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Run scripts before, during and after installation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systemctl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Package Management</a:t>
            </a:r>
            <a:endParaRPr/>
          </a:p>
        </p:txBody>
      </p:sp>
      <p:sp>
        <p:nvSpPr>
          <p:cNvPr id="160" name="Google Shape;160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Package versions different than software versions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apt search strace | grep ^strace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strace/bionic,now </a:t>
            </a: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4.21-1ubuntu1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 amd64 [installed]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strace -V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strace --version 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UNKNOWN</a:t>
            </a:r>
            <a:endParaRPr b="1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Package Management</a:t>
            </a:r>
            <a:endParaRPr/>
          </a:p>
        </p:txBody>
      </p:sp>
      <p:sp>
        <p:nvSpPr>
          <p:cNvPr id="166" name="Google Shape;166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 System administrators can create packages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</a:t>
            </a:r>
            <a:r>
              <a:rPr lang="en"/>
              <a:t>pm for CentOS\Redhat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</a:t>
            </a:r>
            <a:r>
              <a:rPr lang="en"/>
              <a:t>pkg for Debian\Ubuntu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</a:t>
            </a:r>
            <a:r>
              <a:rPr lang="en"/>
              <a:t>nap - self-contained, no dependencies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flatpak for Fedora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Meta-packages or group installs (Redhat)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Package that contains nothing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Used to install other packages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“ubuntu-desktop”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73" name="Google Shape;17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2659"/>
            <a:ext cx="9144001" cy="49181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rpm - Redhat\CentOS</a:t>
            </a:r>
            <a:endParaRPr/>
          </a:p>
        </p:txBody>
      </p:sp>
      <p:sp>
        <p:nvSpPr>
          <p:cNvPr id="179" name="Google Shape;179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RPM Package Manager (rpm)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Useful arguments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onsolas"/>
              <a:buChar char="○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-i (install), -U (upgrade), -e (erase), and -q (query)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Query all packages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onsolas"/>
              <a:buChar char="○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rpm -qa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onsolas"/>
              <a:buChar char="○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rpm -qa | grep strace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List files in a package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onsolas"/>
              <a:buChar char="○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rpm -ql strace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Not often used alone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Dependency hell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Font typeface="Consolas"/>
              <a:buChar char="■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rpm -q --whatrequires strace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dpkg - Debian</a:t>
            </a:r>
            <a:endParaRPr/>
          </a:p>
        </p:txBody>
      </p:sp>
      <p:sp>
        <p:nvSpPr>
          <p:cNvPr id="185" name="Google Shape;185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</a:t>
            </a:r>
            <a:r>
              <a:rPr lang="en"/>
              <a:t>ackage manager for Debian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Useful arguments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onsolas"/>
              <a:buChar char="○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-i (install), -r (remove)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Query all packages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dpkg -l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List files in a package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onsolas"/>
              <a:buChar char="○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dpkg -L strace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Reconfigure -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dpkg-reconfigure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onsolas"/>
              <a:buChar char="○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pt install slapd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onsolas"/>
              <a:buChar char="○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dpkg-reconfigure slapd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High-Level Package Managers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/>
              <a:t>High-Level Package Managers</a:t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Meta Packaging</a:t>
            </a:r>
            <a:r>
              <a:rPr lang="en"/>
              <a:t> system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apt - Debian/Ubuntu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dnf - Fedora/Redhat/CentOS (formerly used yum)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Simplifies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Finding packages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Automates installation,updating and OS upgrading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Handle </a:t>
            </a:r>
            <a:r>
              <a:rPr lang="en"/>
              <a:t>inter-package</a:t>
            </a:r>
            <a:r>
              <a:rPr lang="en"/>
              <a:t> dependencies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Requires a significant amount of infrastructure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Maintainers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Web-servers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Certificates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Distributed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Anyone can host a repository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High-Level Package Managers</a:t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Red Hat Network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Commercial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Offers site-wide system management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Works with the proprietary Satellite Server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Supports apt and dnf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APT*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Better documentation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Vibrant community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rpm support (alien)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</a:t>
            </a:r>
            <a:r>
              <a:rPr lang="en"/>
              <a:t>pkg + .deb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dnf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RHEL\CentOS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RPMs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“Enterprise”</a:t>
            </a:r>
            <a:endParaRPr/>
          </a:p>
        </p:txBody>
      </p:sp>
      <p:sp>
        <p:nvSpPr>
          <p:cNvPr id="203" name="Google Shape;203;p38"/>
          <p:cNvSpPr txBox="1"/>
          <p:nvPr/>
        </p:nvSpPr>
        <p:spPr>
          <a:xfrm>
            <a:off x="5496300" y="4568875"/>
            <a:ext cx="3647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*preferred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Package repositories</a:t>
            </a:r>
            <a:endParaRPr/>
          </a:p>
        </p:txBody>
      </p:sp>
      <p:sp>
        <p:nvSpPr>
          <p:cNvPr id="209" name="Google Shape;209;p39"/>
          <p:cNvSpPr txBox="1"/>
          <p:nvPr>
            <p:ph idx="1" type="body"/>
          </p:nvPr>
        </p:nvSpPr>
        <p:spPr>
          <a:xfrm>
            <a:off x="311700" y="1152475"/>
            <a:ext cx="8520600" cy="36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HTTP or FTP based</a:t>
            </a:r>
            <a:endParaRPr sz="17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 u="sng">
                <a:solidFill>
                  <a:schemeClr val="hlink"/>
                </a:solidFill>
                <a:hlinkClick r:id="rId3"/>
              </a:rPr>
              <a:t>https://mirrors.ocf.berkeley.edu/ubuntu</a:t>
            </a:r>
            <a:endParaRPr sz="13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Supports a release</a:t>
            </a:r>
            <a:endParaRPr sz="17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18.04 bionic or 9.1 stretch</a:t>
            </a:r>
            <a:endParaRPr sz="13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Package versions are frozen</a:t>
            </a:r>
            <a:endParaRPr sz="1300"/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SzPts val="1300"/>
              <a:buChar char="■"/>
            </a:pPr>
            <a:r>
              <a:rPr lang="en" sz="1300"/>
              <a:t>4.15 Kernel</a:t>
            </a:r>
            <a:endParaRPr sz="13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Security updates - Backported</a:t>
            </a:r>
            <a:endParaRPr sz="13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Component</a:t>
            </a:r>
            <a:endParaRPr sz="17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Subset of software</a:t>
            </a:r>
            <a:endParaRPr sz="13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main, free, non-free, contrib</a:t>
            </a:r>
            <a:endParaRPr sz="1300"/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SzPts val="1300"/>
              <a:buChar char="■"/>
            </a:pPr>
            <a:r>
              <a:rPr lang="en" sz="1300"/>
              <a:t>Debian Free Software Guidelines (DFSG)</a:t>
            </a:r>
            <a:endParaRPr sz="1300"/>
          </a:p>
          <a:p>
            <a:pPr indent="-311150" lvl="3" marL="18288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https://www.debian.org/social_contract.en.html</a:t>
            </a:r>
            <a:endParaRPr sz="13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GPL vs non-GPL</a:t>
            </a:r>
            <a:endParaRPr sz="13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Architecture</a:t>
            </a:r>
            <a:endParaRPr sz="17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i686, amd64, and arm64</a:t>
            </a:r>
            <a:endParaRPr sz="13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Package repositories</a:t>
            </a:r>
            <a:endParaRPr/>
          </a:p>
        </p:txBody>
      </p:sp>
      <p:sp>
        <p:nvSpPr>
          <p:cNvPr id="215" name="Google Shape;215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Individual packages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python3 (python3.6)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Make up components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Architecture-specific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Versioned independently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“extras”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Multiverse and universe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Non-free components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Manually added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Oracle Java, and NVIDIA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/etc/apt/sources.list</a:t>
            </a:r>
            <a:endParaRPr/>
          </a:p>
        </p:txBody>
      </p:sp>
      <p:sp>
        <p:nvSpPr>
          <p:cNvPr id="221" name="Google Shape;221;p41"/>
          <p:cNvSpPr txBox="1"/>
          <p:nvPr>
            <p:ph idx="1" type="body"/>
          </p:nvPr>
        </p:nvSpPr>
        <p:spPr>
          <a:xfrm>
            <a:off x="311700" y="14657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#Basic</a:t>
            </a:r>
            <a:endParaRPr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deb http://httpredir.debian.org/debian buster main contrib non-free</a:t>
            </a:r>
            <a:endParaRPr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#Backports</a:t>
            </a:r>
            <a:endParaRPr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deb http://httpredir.debian.org/debian buster-backports main contrib non-free</a:t>
            </a:r>
            <a:endParaRPr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apt search wireguard</a:t>
            </a:r>
            <a:endParaRPr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Backports</a:t>
            </a:r>
            <a:endParaRPr/>
          </a:p>
        </p:txBody>
      </p:sp>
      <p:sp>
        <p:nvSpPr>
          <p:cNvPr id="227" name="Google Shape;227;p42"/>
          <p:cNvSpPr txBox="1"/>
          <p:nvPr>
            <p:ph idx="1" type="body"/>
          </p:nvPr>
        </p:nvSpPr>
        <p:spPr>
          <a:xfrm>
            <a:off x="355925" y="11272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Backports are packages taken from the next Debian release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Recompiled for usage on Debian stable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Easily upgraded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Recommended to only select single backported packages that fit your needs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https://backports.debian.org/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Advanced Packaging Tool (APT)</a:t>
            </a:r>
            <a:endParaRPr/>
          </a:p>
        </p:txBody>
      </p:sp>
      <p:sp>
        <p:nvSpPr>
          <p:cNvPr id="233" name="Google Shape;233;p4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Mature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First released in 1999 as part of Debian 2.1 (Slink)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Supports updates and upgrades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Moving from one release to another.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18.04 -&gt; 20.04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y</a:t>
            </a:r>
            <a:r>
              <a:rPr lang="en"/>
              <a:t>um does not support release upgrades, but dnf does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Distros contain many metapackages (yum calls them groupinstalls)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linux-image-generic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xfce-desktop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build-essential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Includes low level utilities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</a:t>
            </a:r>
            <a:r>
              <a:rPr lang="en"/>
              <a:t>pt-file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</a:t>
            </a:r>
            <a:r>
              <a:rPr lang="en"/>
              <a:t>pt-cache 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Commands</a:t>
            </a:r>
            <a:endParaRPr/>
          </a:p>
        </p:txBody>
      </p:sp>
      <p:sp>
        <p:nvSpPr>
          <p:cNvPr id="239" name="Google Shape;239;p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apt update 		# apt downloads lists 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           		# from repos defined in /etc/apt/sources.list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a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pt search neovim 							# Look for NeoVIM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apt show neovim							# Show neovim information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apt-cache madison neovim					# Show Versions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apt-cache madison gcc						# Show GCC versions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apt -s install  gcc=4:7.3.0-3ubuntu2		# Downgrade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apt-cache depends neovim 					# Show neovim depencies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apt-cache stats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apt-cache policy gcc						# Displays preferences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Debian Packaging</a:t>
            </a:r>
            <a:endParaRPr/>
          </a:p>
        </p:txBody>
      </p:sp>
      <p:sp>
        <p:nvSpPr>
          <p:cNvPr id="245" name="Google Shape;245;p45"/>
          <p:cNvSpPr txBox="1"/>
          <p:nvPr/>
        </p:nvSpPr>
        <p:spPr>
          <a:xfrm>
            <a:off x="311700" y="4264800"/>
            <a:ext cx="7683000" cy="57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3"/>
              </a:rPr>
              <a:t>https://www.debian.org/doc/manuals/packaging-tutorial/packaging-tutorial.en.pdf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Debian?</a:t>
            </a:r>
            <a:endParaRPr/>
          </a:p>
        </p:txBody>
      </p:sp>
      <p:sp>
        <p:nvSpPr>
          <p:cNvPr id="251" name="Google Shape;251;p4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GNU/Linux distribution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coreutils: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https://www.maizure.org/projects/decoded-gnu-coreutils/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gcc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1st major distro developed “openly in the spirit of GNU”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Non-commercial</a:t>
            </a:r>
            <a:r>
              <a:rPr lang="en"/>
              <a:t>, built collaboratively by over 1,000 volunteers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3 main features: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Quality </a:t>
            </a:r>
            <a:r>
              <a:rPr lang="en"/>
              <a:t>– culture of technical excellence</a:t>
            </a:r>
            <a:br>
              <a:rPr lang="en"/>
            </a:br>
            <a:r>
              <a:rPr lang="en"/>
              <a:t>We release when it’s ready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Freedom </a:t>
            </a:r>
            <a:r>
              <a:rPr lang="en"/>
              <a:t>– devs and users bound by the Social Contract</a:t>
            </a:r>
            <a:br>
              <a:rPr lang="en"/>
            </a:br>
            <a:r>
              <a:rPr lang="en"/>
              <a:t>Promoting the culture of Free Software since 1993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Independence </a:t>
            </a:r>
            <a:r>
              <a:rPr lang="en"/>
              <a:t>– no (single) company babysitting Debian  </a:t>
            </a:r>
            <a:br>
              <a:rPr lang="en"/>
            </a:br>
            <a:r>
              <a:rPr lang="en"/>
              <a:t>And open decision-making process (do-ocracy + democracy 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Amateur </a:t>
            </a:r>
            <a:r>
              <a:rPr lang="en"/>
              <a:t>in the best sense: done for the love of it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Debian Packages</a:t>
            </a:r>
            <a:endParaRPr/>
          </a:p>
        </p:txBody>
      </p:sp>
      <p:sp>
        <p:nvSpPr>
          <p:cNvPr id="257" name="Google Shape;257;p4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.deb files (binary packages)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 very powerful and convenient way to distribute software to users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One of the two most common package formats (with RPM)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Universal: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30,000 binary packages in Debian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most of the available free software is packaged in Debian!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For 12 ports (architectures), including 2 non-Linux (Hurd; KFreeBSD)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Also used by 120 Debian derivative distributions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.deb Packaging Format</a:t>
            </a:r>
            <a:endParaRPr/>
          </a:p>
        </p:txBody>
      </p:sp>
      <p:sp>
        <p:nvSpPr>
          <p:cNvPr id="263" name="Google Shape;263;p48"/>
          <p:cNvSpPr txBox="1"/>
          <p:nvPr/>
        </p:nvSpPr>
        <p:spPr>
          <a:xfrm>
            <a:off x="397300" y="1256350"/>
            <a:ext cx="4961100" cy="12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.deb file: an ar archive</a:t>
            </a:r>
            <a:endParaRPr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$ ar tv wget_ 1 .12 -2.1 _i386 . deb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4" name="Google Shape;264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4225" y="1826775"/>
            <a:ext cx="6283001" cy="744975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48"/>
          <p:cNvSpPr txBox="1"/>
          <p:nvPr/>
        </p:nvSpPr>
        <p:spPr>
          <a:xfrm>
            <a:off x="783875" y="2656975"/>
            <a:ext cx="6433200" cy="20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debian-binary: version of the deb file format, "2.0\n"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control.tar.gz: metadata about the package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control, md5sums, (pre|post)(rm|inst), triggers, shlibs, . . 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data.tar.gz: data files of the package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.deb Packaging Format</a:t>
            </a:r>
            <a:endParaRPr/>
          </a:p>
        </p:txBody>
      </p:sp>
      <p:sp>
        <p:nvSpPr>
          <p:cNvPr id="271" name="Google Shape;271;p49"/>
          <p:cNvSpPr txBox="1"/>
          <p:nvPr/>
        </p:nvSpPr>
        <p:spPr>
          <a:xfrm>
            <a:off x="311700" y="1297800"/>
            <a:ext cx="8520600" cy="33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You could create your .deb files manually</a:t>
            </a:r>
            <a:br>
              <a:rPr lang="en" sz="1800"/>
            </a:br>
            <a:r>
              <a:rPr lang="en" sz="1800"/>
              <a:t>http://tldp.org/HOWTO/html_single/Debian-Binary-Package-Building-HOWTO/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But most people don’t do it that way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Tools</a:t>
            </a:r>
            <a:endParaRPr/>
          </a:p>
        </p:txBody>
      </p:sp>
      <p:sp>
        <p:nvSpPr>
          <p:cNvPr id="277" name="Google Shape;277;p5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Debian (or Ubuntu) system (with root access)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Some packages: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build-essential</a:t>
            </a:r>
            <a:r>
              <a:rPr lang="en"/>
              <a:t>: has dependencies on the packages that will be  assumed to be available on the developer’s machine (no need to  specify them in the </a:t>
            </a: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Build-Depends: </a:t>
            </a:r>
            <a:r>
              <a:rPr lang="en"/>
              <a:t>control field of your package)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includes a dependency on dpkg-dev, which contains basic  Debian-specific tools to create packages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devscripts</a:t>
            </a:r>
            <a:r>
              <a:rPr lang="en"/>
              <a:t>: contains many useful scripts for Debian maintainers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Many other tools are available, such as debhelper, cdbs, quilt,  pbuilder, sbuild, lintian, svn-buildpackage, git-buildpackage, . . 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Install them when you need them.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Workflow</a:t>
            </a:r>
            <a:endParaRPr/>
          </a:p>
        </p:txBody>
      </p:sp>
      <p:pic>
        <p:nvPicPr>
          <p:cNvPr id="283" name="Google Shape;283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8338" y="1017725"/>
            <a:ext cx="5827329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52"/>
          <p:cNvSpPr txBox="1"/>
          <p:nvPr>
            <p:ph type="title"/>
          </p:nvPr>
        </p:nvSpPr>
        <p:spPr>
          <a:xfrm>
            <a:off x="311700" y="218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Rebuilding dash</a:t>
            </a:r>
            <a:endParaRPr/>
          </a:p>
        </p:txBody>
      </p:sp>
      <p:sp>
        <p:nvSpPr>
          <p:cNvPr id="289" name="Google Shape;289;p52"/>
          <p:cNvSpPr txBox="1"/>
          <p:nvPr>
            <p:ph idx="1" type="body"/>
          </p:nvPr>
        </p:nvSpPr>
        <p:spPr>
          <a:xfrm>
            <a:off x="252175" y="863550"/>
            <a:ext cx="8580000" cy="41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rabicPeriod"/>
            </a:pPr>
            <a:r>
              <a:rPr lang="en" sz="1400">
                <a:solidFill>
                  <a:srgbClr val="000000"/>
                </a:solidFill>
              </a:rPr>
              <a:t>Install packages needed to build dash, and devscripts</a:t>
            </a:r>
            <a:br>
              <a:rPr lang="en" sz="1400">
                <a:solidFill>
                  <a:srgbClr val="000000"/>
                </a:solidFill>
              </a:rPr>
            </a:br>
            <a:r>
              <a:rPr lang="en" sz="14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sudo apt-get build-dep dash</a:t>
            </a:r>
            <a:br>
              <a:rPr lang="en" sz="1400">
                <a:solidFill>
                  <a:srgbClr val="000000"/>
                </a:solidFill>
              </a:rPr>
            </a:br>
            <a:r>
              <a:rPr lang="en" sz="1400">
                <a:solidFill>
                  <a:srgbClr val="000000"/>
                </a:solidFill>
              </a:rPr>
              <a:t>(requires deb-src lines in </a:t>
            </a:r>
            <a:r>
              <a:rPr lang="en" sz="14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/etc/apt/sources.list</a:t>
            </a:r>
            <a:r>
              <a:rPr lang="en" sz="1400">
                <a:solidFill>
                  <a:srgbClr val="000000"/>
                </a:solidFill>
              </a:rPr>
              <a:t>)</a:t>
            </a:r>
            <a:br>
              <a:rPr lang="en" sz="1400">
                <a:solidFill>
                  <a:srgbClr val="000000"/>
                </a:solidFill>
              </a:rPr>
            </a:br>
            <a:r>
              <a:rPr lang="en" sz="14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sudo apt-get install --no-install-recommends devscripts  fakeroot</a:t>
            </a:r>
            <a:endParaRPr sz="14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rabicPeriod"/>
            </a:pPr>
            <a:r>
              <a:rPr lang="en" sz="1400">
                <a:solidFill>
                  <a:srgbClr val="000000"/>
                </a:solidFill>
              </a:rPr>
              <a:t>Create a working directory, and get in it:</a:t>
            </a:r>
            <a:br>
              <a:rPr lang="en" sz="1400">
                <a:solidFill>
                  <a:srgbClr val="000000"/>
                </a:solidFill>
              </a:rPr>
            </a:br>
            <a:r>
              <a:rPr lang="en" sz="14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mkdir /tmp/debian-tutorial ; cd /tmp/debian-tutorial</a:t>
            </a:r>
            <a:endParaRPr sz="14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rabicPeriod"/>
            </a:pPr>
            <a:r>
              <a:rPr lang="en" sz="1400">
                <a:solidFill>
                  <a:srgbClr val="000000"/>
                </a:solidFill>
              </a:rPr>
              <a:t>Grab the dash source package</a:t>
            </a:r>
            <a:br>
              <a:rPr lang="en" sz="1400">
                <a:solidFill>
                  <a:srgbClr val="000000"/>
                </a:solidFill>
              </a:rPr>
            </a:br>
            <a:r>
              <a:rPr lang="en" sz="14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apt-get source dash</a:t>
            </a:r>
            <a:br>
              <a:rPr lang="en" sz="1400">
                <a:solidFill>
                  <a:srgbClr val="000000"/>
                </a:solidFill>
              </a:rPr>
            </a:br>
            <a:r>
              <a:rPr lang="en" sz="1400">
                <a:solidFill>
                  <a:srgbClr val="000000"/>
                </a:solidFill>
              </a:rPr>
              <a:t>(This needs you to have deb-src lines in your </a:t>
            </a:r>
            <a:r>
              <a:rPr lang="en" sz="14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/etc/apt/sources.list</a:t>
            </a:r>
            <a:r>
              <a:rPr lang="en" sz="1400">
                <a:solidFill>
                  <a:srgbClr val="000000"/>
                </a:solidFill>
              </a:rPr>
              <a:t>)</a:t>
            </a:r>
            <a:endParaRPr sz="1400"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rabicPeriod"/>
            </a:pPr>
            <a:r>
              <a:rPr lang="en" sz="1400">
                <a:solidFill>
                  <a:srgbClr val="000000"/>
                </a:solidFill>
              </a:rPr>
              <a:t>Build the package</a:t>
            </a:r>
            <a:br>
              <a:rPr lang="en" sz="1400">
                <a:solidFill>
                  <a:srgbClr val="000000"/>
                </a:solidFill>
              </a:rPr>
            </a:br>
            <a:r>
              <a:rPr lang="en" sz="14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cd dash-*</a:t>
            </a:r>
            <a:br>
              <a:rPr lang="en" sz="14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4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debuild -us -uc</a:t>
            </a:r>
            <a:r>
              <a:rPr lang="en" sz="1400">
                <a:solidFill>
                  <a:srgbClr val="000000"/>
                </a:solidFill>
              </a:rPr>
              <a:t>	(-us -uc disables signing the package with GPG)</a:t>
            </a:r>
            <a:endParaRPr sz="1400"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rabicPeriod"/>
            </a:pPr>
            <a:r>
              <a:rPr lang="en" sz="1400">
                <a:solidFill>
                  <a:srgbClr val="000000"/>
                </a:solidFill>
              </a:rPr>
              <a:t>Check that it worked</a:t>
            </a:r>
            <a:br>
              <a:rPr lang="en" sz="1400">
                <a:solidFill>
                  <a:srgbClr val="000000"/>
                </a:solidFill>
              </a:rPr>
            </a:br>
            <a:r>
              <a:rPr lang="en" sz="1400">
                <a:solidFill>
                  <a:srgbClr val="000000"/>
                </a:solidFill>
              </a:rPr>
              <a:t>There are some new </a:t>
            </a:r>
            <a:r>
              <a:rPr lang="en" sz="14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.deb</a:t>
            </a:r>
            <a:r>
              <a:rPr lang="en" sz="1400">
                <a:solidFill>
                  <a:srgbClr val="000000"/>
                </a:solidFill>
              </a:rPr>
              <a:t> files in the parent directory</a:t>
            </a:r>
            <a:endParaRPr sz="1400"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rabicPeriod"/>
            </a:pPr>
            <a:r>
              <a:rPr lang="en" sz="1400">
                <a:solidFill>
                  <a:srgbClr val="000000"/>
                </a:solidFill>
              </a:rPr>
              <a:t>Look at the </a:t>
            </a:r>
            <a:r>
              <a:rPr lang="en" sz="14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debian/</a:t>
            </a:r>
            <a:r>
              <a:rPr lang="en" sz="1400">
                <a:solidFill>
                  <a:srgbClr val="000000"/>
                </a:solidFill>
              </a:rPr>
              <a:t> directory</a:t>
            </a:r>
            <a:br>
              <a:rPr lang="en" sz="1400">
                <a:solidFill>
                  <a:srgbClr val="000000"/>
                </a:solidFill>
              </a:rPr>
            </a:br>
            <a:r>
              <a:rPr lang="en" sz="1400">
                <a:solidFill>
                  <a:srgbClr val="000000"/>
                </a:solidFill>
              </a:rPr>
              <a:t>That’s where the packaging work is done</a:t>
            </a:r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Workflow</a:t>
            </a:r>
            <a:endParaRPr/>
          </a:p>
        </p:txBody>
      </p:sp>
      <p:pic>
        <p:nvPicPr>
          <p:cNvPr id="295" name="Google Shape;295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0112" y="1202525"/>
            <a:ext cx="5903775" cy="361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Testing</a:t>
            </a:r>
            <a:endParaRPr/>
          </a:p>
        </p:txBody>
      </p:sp>
      <p:sp>
        <p:nvSpPr>
          <p:cNvPr id="301" name="Google Shape;301;p5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package has been in "unstable" at least for 2-10 days (depending on the urgency of the upload).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package has been built for all the architectures which the present version in testing was built for.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Installing the package into testing will not make the distribution more uninstallable.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package does not introduce new release critical bugs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