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What SDN is and how it differs from traditional networking.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The role of OpenFlow in SDN.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How SDN enables </a:t>
            </a:r>
            <a:r>
              <a:rPr b="1" lang="en">
                <a:solidFill>
                  <a:schemeClr val="dk1"/>
                </a:solidFill>
              </a:rPr>
              <a:t>centralized control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b="1" lang="en">
                <a:solidFill>
                  <a:schemeClr val="dk1"/>
                </a:solidFill>
              </a:rPr>
              <a:t>automation</a:t>
            </a:r>
            <a:r>
              <a:rPr lang="en">
                <a:solidFill>
                  <a:schemeClr val="dk1"/>
                </a:solidFill>
              </a:rPr>
              <a:t>, and </a:t>
            </a:r>
            <a:r>
              <a:rPr b="1" lang="en">
                <a:solidFill>
                  <a:schemeClr val="dk1"/>
                </a:solidFill>
              </a:rPr>
              <a:t>security improvements</a:t>
            </a: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Practical </a:t>
            </a:r>
            <a:r>
              <a:rPr b="1" lang="en">
                <a:solidFill>
                  <a:schemeClr val="dk1"/>
                </a:solidFill>
              </a:rPr>
              <a:t>use cases</a:t>
            </a:r>
            <a:r>
              <a:rPr lang="en">
                <a:solidFill>
                  <a:schemeClr val="dk1"/>
                </a:solidFill>
              </a:rPr>
              <a:t>, including </a:t>
            </a:r>
            <a:r>
              <a:rPr b="1" lang="en">
                <a:solidFill>
                  <a:schemeClr val="dk1"/>
                </a:solidFill>
              </a:rPr>
              <a:t>load balancing, routing, security, and monitoring</a:t>
            </a: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1790b0e6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01790b0e6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ASIC = Application-specific integrated circuit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Traditional switches make up a hardware-defined network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Managed switches use STP (Spanning Tree Protocol) to prevent loops and MAC address tables to forward frames to the correct destination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Regular switches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Complex management</a:t>
            </a:r>
            <a:r>
              <a:rPr lang="en">
                <a:solidFill>
                  <a:schemeClr val="dk1"/>
                </a:solidFill>
              </a:rPr>
              <a:t> – Admins must configure each switch manually.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Inefficiency in large networks</a:t>
            </a:r>
            <a:r>
              <a:rPr lang="en">
                <a:solidFill>
                  <a:schemeClr val="dk1"/>
                </a:solidFill>
              </a:rPr>
              <a:t> – Harder to scale dynamically.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Static traffic routing</a:t>
            </a:r>
            <a:r>
              <a:rPr lang="en">
                <a:solidFill>
                  <a:schemeClr val="dk1"/>
                </a:solidFill>
              </a:rPr>
              <a:t> – Cannot easily adapt to traffic spikes or security threats.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SDN switches refer to the SDN controller for instructions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Centralized management</a:t>
            </a:r>
            <a:r>
              <a:rPr lang="en">
                <a:solidFill>
                  <a:schemeClr val="dk1"/>
                </a:solidFill>
              </a:rPr>
              <a:t> – One controller makes all network decisions.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Faster troubleshooting</a:t>
            </a:r>
            <a:r>
              <a:rPr lang="en">
                <a:solidFill>
                  <a:schemeClr val="dk1"/>
                </a:solidFill>
              </a:rPr>
              <a:t> – Admins can modify the network dynamically.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Improved security</a:t>
            </a:r>
            <a:r>
              <a:rPr lang="en">
                <a:solidFill>
                  <a:schemeClr val="dk1"/>
                </a:solidFill>
              </a:rPr>
              <a:t> – SDN can instantly block malicious traffic at the switch level.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2cb24f1c0a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2cb24f1c0a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01790b0e66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01790b0e66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1. Load Balancing</a:t>
            </a:r>
            <a:endParaRPr b="1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b="1" lang="en">
                <a:solidFill>
                  <a:schemeClr val="dk1"/>
                </a:solidFill>
              </a:rPr>
              <a:t>Problem in Traditional Networks:</a:t>
            </a:r>
            <a:r>
              <a:rPr lang="en">
                <a:solidFill>
                  <a:schemeClr val="dk1"/>
                </a:solidFill>
              </a:rPr>
              <a:t> Load balancers distribute traffic based on predefined rules, often </a:t>
            </a:r>
            <a:r>
              <a:rPr b="1" lang="en">
                <a:solidFill>
                  <a:schemeClr val="dk1"/>
                </a:solidFill>
              </a:rPr>
              <a:t>causing bottlenecks</a:t>
            </a:r>
            <a:r>
              <a:rPr lang="en">
                <a:solidFill>
                  <a:schemeClr val="dk1"/>
                </a:solidFill>
              </a:rPr>
              <a:t> in busy servers.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b="1" lang="en">
                <a:solidFill>
                  <a:schemeClr val="dk1"/>
                </a:solidFill>
              </a:rPr>
              <a:t>SDN Solution:</a:t>
            </a:r>
            <a:r>
              <a:rPr lang="en">
                <a:solidFill>
                  <a:schemeClr val="dk1"/>
                </a:solidFill>
              </a:rPr>
              <a:t> Dynamically distributes traffic based on real-time server load and network congestion.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2. Routing Optimization</a:t>
            </a:r>
            <a:endParaRPr b="1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b="1" lang="en">
                <a:solidFill>
                  <a:schemeClr val="dk1"/>
                </a:solidFill>
              </a:rPr>
              <a:t>Problem in Traditional Networks:</a:t>
            </a:r>
            <a:r>
              <a:rPr lang="en">
                <a:solidFill>
                  <a:schemeClr val="dk1"/>
                </a:solidFill>
              </a:rPr>
              <a:t> Routing protocols like </a:t>
            </a:r>
            <a:r>
              <a:rPr b="1" lang="en">
                <a:solidFill>
                  <a:schemeClr val="dk1"/>
                </a:solidFill>
              </a:rPr>
              <a:t>OSPF (Open Shortest Path First) and BGP (Border Gate Protocol)</a:t>
            </a:r>
            <a:r>
              <a:rPr lang="en">
                <a:solidFill>
                  <a:schemeClr val="dk1"/>
                </a:solidFill>
              </a:rPr>
              <a:t> take time to converge when links fail.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b="1" lang="en">
                <a:solidFill>
                  <a:schemeClr val="dk1"/>
                </a:solidFill>
              </a:rPr>
              <a:t>SDN Solution:</a:t>
            </a:r>
            <a:r>
              <a:rPr lang="en">
                <a:solidFill>
                  <a:schemeClr val="dk1"/>
                </a:solidFill>
              </a:rPr>
              <a:t> The controller dynamically updates routing tables in real-time, avoiding </a:t>
            </a:r>
            <a:r>
              <a:rPr b="1" lang="en">
                <a:solidFill>
                  <a:schemeClr val="dk1"/>
                </a:solidFill>
              </a:rPr>
              <a:t>latency and downtime</a:t>
            </a: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3. Packet-Level Metrics &amp; Network Monitoring</a:t>
            </a:r>
            <a:endParaRPr b="1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b="1" lang="en">
                <a:solidFill>
                  <a:schemeClr val="dk1"/>
                </a:solidFill>
              </a:rPr>
              <a:t>Traditional SNMP-based monitoring</a:t>
            </a:r>
            <a:r>
              <a:rPr lang="en">
                <a:solidFill>
                  <a:schemeClr val="dk1"/>
                </a:solidFill>
              </a:rPr>
              <a:t> is slow and lacks granularity.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b="1" lang="en">
                <a:solidFill>
                  <a:schemeClr val="dk1"/>
                </a:solidFill>
              </a:rPr>
              <a:t>SDN gathers real-time flow-level data</a:t>
            </a:r>
            <a:r>
              <a:rPr lang="en">
                <a:solidFill>
                  <a:schemeClr val="dk1"/>
                </a:solidFill>
              </a:rPr>
              <a:t>, making anomaly detection </a:t>
            </a:r>
            <a:r>
              <a:rPr b="1" lang="en">
                <a:solidFill>
                  <a:schemeClr val="dk1"/>
                </a:solidFill>
              </a:rPr>
              <a:t>faster and more efficient</a:t>
            </a: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4. Intrusion Detection &amp; Security</a:t>
            </a:r>
            <a:endParaRPr b="1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b="1" lang="en">
                <a:solidFill>
                  <a:schemeClr val="dk1"/>
                </a:solidFill>
              </a:rPr>
              <a:t>Traditional networks</a:t>
            </a:r>
            <a:r>
              <a:rPr lang="en">
                <a:solidFill>
                  <a:schemeClr val="dk1"/>
                </a:solidFill>
              </a:rPr>
              <a:t> rely on firewalls placed at specific points.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b="1" lang="en">
                <a:solidFill>
                  <a:schemeClr val="dk1"/>
                </a:solidFill>
              </a:rPr>
              <a:t>SDN applies security policies at the switch level</a:t>
            </a:r>
            <a:r>
              <a:rPr lang="en">
                <a:solidFill>
                  <a:schemeClr val="dk1"/>
                </a:solidFill>
              </a:rPr>
              <a:t>, blocking malicious traffic </a:t>
            </a:r>
            <a:r>
              <a:rPr b="1" lang="en">
                <a:solidFill>
                  <a:schemeClr val="dk1"/>
                </a:solidFill>
              </a:rPr>
              <a:t>before it reaches sensitive systems</a:t>
            </a: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424dd8b81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424dd8b81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OpenFlow is the </a:t>
            </a:r>
            <a:r>
              <a:rPr b="1" lang="en">
                <a:solidFill>
                  <a:schemeClr val="dk1"/>
                </a:solidFill>
              </a:rPr>
              <a:t>first and most widely adopted SDN protocol</a:t>
            </a: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Enables direct communication</a:t>
            </a:r>
            <a:r>
              <a:rPr lang="en">
                <a:solidFill>
                  <a:schemeClr val="dk1"/>
                </a:solidFill>
              </a:rPr>
              <a:t> between an </a:t>
            </a:r>
            <a:r>
              <a:rPr b="1" lang="en">
                <a:solidFill>
                  <a:schemeClr val="dk1"/>
                </a:solidFill>
              </a:rPr>
              <a:t>SDN controller</a:t>
            </a:r>
            <a:r>
              <a:rPr lang="en">
                <a:solidFill>
                  <a:schemeClr val="dk1"/>
                </a:solidFill>
              </a:rPr>
              <a:t> and </a:t>
            </a:r>
            <a:r>
              <a:rPr b="1" lang="en">
                <a:solidFill>
                  <a:schemeClr val="dk1"/>
                </a:solidFill>
              </a:rPr>
              <a:t>OpenFlow-enabled switches</a:t>
            </a: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How it works:</a:t>
            </a:r>
            <a:endParaRPr b="1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The </a:t>
            </a:r>
            <a:r>
              <a:rPr b="1" lang="en">
                <a:solidFill>
                  <a:schemeClr val="dk1"/>
                </a:solidFill>
              </a:rPr>
              <a:t>controller dictates flow rules</a:t>
            </a:r>
            <a:r>
              <a:rPr lang="en">
                <a:solidFill>
                  <a:schemeClr val="dk1"/>
                </a:solidFill>
              </a:rPr>
              <a:t> instead of each switch making decisions.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Flow rules define </a:t>
            </a:r>
            <a:r>
              <a:rPr b="1" lang="en">
                <a:solidFill>
                  <a:schemeClr val="dk1"/>
                </a:solidFill>
              </a:rPr>
              <a:t>how packets are forwarded, modified, or dropped</a:t>
            </a: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Analogy: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Traditional network:</a:t>
            </a:r>
            <a:r>
              <a:rPr lang="en">
                <a:solidFill>
                  <a:schemeClr val="dk1"/>
                </a:solidFill>
              </a:rPr>
              <a:t> Like traffic lights with fixed timers (static rules).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SDN/OpenFlow:</a:t>
            </a:r>
            <a:r>
              <a:rPr lang="en">
                <a:solidFill>
                  <a:schemeClr val="dk1"/>
                </a:solidFill>
              </a:rPr>
              <a:t> Like a smart traffic control system that </a:t>
            </a:r>
            <a:r>
              <a:rPr b="1" lang="en">
                <a:solidFill>
                  <a:schemeClr val="dk1"/>
                </a:solidFill>
              </a:rPr>
              <a:t>adjusts signals in real-time</a:t>
            </a:r>
            <a:r>
              <a:rPr lang="en">
                <a:solidFill>
                  <a:schemeClr val="dk1"/>
                </a:solidFill>
              </a:rPr>
              <a:t> based on congestion.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01790b0e66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01790b0e66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Match Fields</a:t>
            </a:r>
            <a:r>
              <a:rPr lang="en">
                <a:solidFill>
                  <a:schemeClr val="dk1"/>
                </a:solidFill>
              </a:rPr>
              <a:t> – Identify packets based on criteria (IP, MAC, VLAN, TCP/UDP).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Counters</a:t>
            </a:r>
            <a:r>
              <a:rPr lang="en">
                <a:solidFill>
                  <a:schemeClr val="dk1"/>
                </a:solidFill>
              </a:rPr>
              <a:t> – Track the number of packets/bytes for each flow.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Actions</a:t>
            </a:r>
            <a:r>
              <a:rPr lang="en">
                <a:solidFill>
                  <a:schemeClr val="dk1"/>
                </a:solidFill>
              </a:rPr>
              <a:t> – Define what happens to matching packets (forward, modify, drop).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Priority</a:t>
            </a:r>
            <a:r>
              <a:rPr lang="en">
                <a:solidFill>
                  <a:schemeClr val="dk1"/>
                </a:solidFill>
              </a:rPr>
              <a:t> – Higher-priority rules are executed first.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Timeouts</a:t>
            </a:r>
            <a:r>
              <a:rPr lang="en">
                <a:solidFill>
                  <a:schemeClr val="dk1"/>
                </a:solidFill>
              </a:rPr>
              <a:t> – Rules expire based on usage or fixed duration.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Cookies</a:t>
            </a:r>
            <a:r>
              <a:rPr lang="en">
                <a:solidFill>
                  <a:schemeClr val="dk1"/>
                </a:solidFill>
              </a:rPr>
              <a:t> – Help track specific flow entries.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Flags</a:t>
            </a:r>
            <a:r>
              <a:rPr lang="en">
                <a:solidFill>
                  <a:schemeClr val="dk1"/>
                </a:solidFill>
              </a:rPr>
              <a:t> – Modify flow table behavior (e.g., sending updates to the controller).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01790b0e66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01790b0e66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01790b0e66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01790b0e66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REQUIRED</a:t>
            </a:r>
            <a:r>
              <a:rPr b="1" lang="en">
                <a:solidFill>
                  <a:schemeClr val="dk1"/>
                </a:solidFill>
              </a:rPr>
              <a:t>:</a:t>
            </a:r>
            <a:endParaRPr>
              <a:solidFill>
                <a:srgbClr val="188038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ALL</a:t>
            </a:r>
            <a:r>
              <a:rPr lang="en">
                <a:solidFill>
                  <a:schemeClr val="dk1"/>
                </a:solidFill>
              </a:rPr>
              <a:t> – Send the packet to all ports (except the incoming one).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CONTROLLER</a:t>
            </a:r>
            <a:r>
              <a:rPr lang="en">
                <a:solidFill>
                  <a:schemeClr val="dk1"/>
                </a:solidFill>
              </a:rPr>
              <a:t> – Send the packet to the SDN controller.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LOCAL</a:t>
            </a:r>
            <a:r>
              <a:rPr lang="en">
                <a:solidFill>
                  <a:schemeClr val="dk1"/>
                </a:solidFill>
              </a:rPr>
              <a:t> – Deliver it to the switch’s local stack.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TABLE</a:t>
            </a:r>
            <a:r>
              <a:rPr lang="en">
                <a:solidFill>
                  <a:schemeClr val="dk1"/>
                </a:solidFill>
              </a:rPr>
              <a:t> – Process the packet further in another flow table.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IN_PORT</a:t>
            </a:r>
            <a:r>
              <a:rPr lang="en">
                <a:solidFill>
                  <a:schemeClr val="dk1"/>
                </a:solidFill>
              </a:rPr>
              <a:t> – Send it back to the port it came from.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OPTIONAL: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NORMAL</a:t>
            </a:r>
            <a:r>
              <a:rPr lang="en">
                <a:solidFill>
                  <a:schemeClr val="dk1"/>
                </a:solidFill>
              </a:rPr>
              <a:t> – Uses traditional MAC-based forwarding (like a standard switch).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FLOOD</a:t>
            </a:r>
            <a:r>
              <a:rPr lang="en">
                <a:solidFill>
                  <a:schemeClr val="dk1"/>
                </a:solidFill>
              </a:rPr>
              <a:t> – Sends packets to all ports except the incoming one.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ENQUEUE</a:t>
            </a:r>
            <a:r>
              <a:rPr lang="en">
                <a:solidFill>
                  <a:schemeClr val="dk1"/>
                </a:solidFill>
              </a:rPr>
              <a:t> – Places packets in a queue for </a:t>
            </a:r>
            <a:r>
              <a:rPr b="1" lang="en">
                <a:solidFill>
                  <a:schemeClr val="dk1"/>
                </a:solidFill>
              </a:rPr>
              <a:t>Quality of Service (QoS)</a:t>
            </a:r>
            <a:r>
              <a:rPr lang="en">
                <a:solidFill>
                  <a:schemeClr val="dk1"/>
                </a:solidFill>
              </a:rPr>
              <a:t> control.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VLAN ID</a:t>
            </a:r>
            <a:r>
              <a:rPr lang="en">
                <a:solidFill>
                  <a:schemeClr val="dk1"/>
                </a:solidFill>
              </a:rPr>
              <a:t> – Used for </a:t>
            </a:r>
            <a:r>
              <a:rPr b="1" lang="en">
                <a:solidFill>
                  <a:schemeClr val="dk1"/>
                </a:solidFill>
              </a:rPr>
              <a:t>dynamic VLAN assignment</a:t>
            </a: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ETH_SRC / ETH_DST</a:t>
            </a:r>
            <a:r>
              <a:rPr lang="en">
                <a:solidFill>
                  <a:schemeClr val="dk1"/>
                </a:solidFill>
              </a:rPr>
              <a:t> – Can rewrite MAC addresses.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TCP/UDP</a:t>
            </a:r>
            <a:r>
              <a:rPr lang="en">
                <a:solidFill>
                  <a:schemeClr val="dk1"/>
                </a:solidFill>
              </a:rPr>
              <a:t> – Enables </a:t>
            </a:r>
            <a:r>
              <a:rPr b="1" lang="en">
                <a:solidFill>
                  <a:schemeClr val="dk1"/>
                </a:solidFill>
              </a:rPr>
              <a:t>SDN-based firewalling</a:t>
            </a:r>
            <a:r>
              <a:rPr lang="en">
                <a:solidFill>
                  <a:schemeClr val="dk1"/>
                </a:solidFill>
              </a:rPr>
              <a:t> and </a:t>
            </a:r>
            <a:r>
              <a:rPr b="1" lang="en">
                <a:solidFill>
                  <a:schemeClr val="dk1"/>
                </a:solidFill>
              </a:rPr>
              <a:t>traffic redirection</a:t>
            </a: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Software Defined Networking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OpenFlow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Traditional Switch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577575"/>
            <a:ext cx="3672499" cy="155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8375" y="1577579"/>
            <a:ext cx="3672499" cy="1988334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>
            <p:ph type="title"/>
          </p:nvPr>
        </p:nvSpPr>
        <p:spPr>
          <a:xfrm>
            <a:off x="5118325" y="506900"/>
            <a:ext cx="367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SDN Switch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875" y="0"/>
            <a:ext cx="80962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Cases</a:t>
            </a:r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Load Balancing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Routing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Packet-level Metrics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Intrusion Detection</a:t>
            </a:r>
            <a:endParaRPr sz="2200"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2250" y="1535413"/>
            <a:ext cx="4690049" cy="207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1150" y="200025"/>
            <a:ext cx="5781675" cy="474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OpenFlow</a:t>
            </a:r>
            <a:endParaRPr/>
          </a:p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Relies completely on the controller for forwarding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Flow Table - Performs packet look-ups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Match Fields - Headers, ingress and metadata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Counters - collects statistics for a flow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Actions - Applies to a match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Priority - Priority of flow entries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Timeouts - How long a flow entry should last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Cookies - Used to filter flow entries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Flags - Alter the way flows get managed.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Header</a:t>
            </a:r>
            <a:endParaRPr/>
          </a:p>
        </p:txBody>
      </p:sp>
      <p:pic>
        <p:nvPicPr>
          <p:cNvPr id="92" name="Google Shape;9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9362" y="1017725"/>
            <a:ext cx="7625268" cy="412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Actions</a:t>
            </a:r>
            <a:endParaRPr/>
          </a:p>
        </p:txBody>
      </p:sp>
      <p:sp>
        <p:nvSpPr>
          <p:cNvPr id="98" name="Google Shape;98;p20"/>
          <p:cNvSpPr txBox="1"/>
          <p:nvPr>
            <p:ph idx="1" type="body"/>
          </p:nvPr>
        </p:nvSpPr>
        <p:spPr>
          <a:xfrm>
            <a:off x="311700" y="1152475"/>
            <a:ext cx="3796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Required Actions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Forward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ALL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CONTROLLER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LOCAL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TABLE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IN_PORT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Drop</a:t>
            </a:r>
            <a:endParaRPr/>
          </a:p>
        </p:txBody>
      </p:sp>
      <p:sp>
        <p:nvSpPr>
          <p:cNvPr id="99" name="Google Shape;99;p20"/>
          <p:cNvSpPr txBox="1"/>
          <p:nvPr>
            <p:ph idx="1" type="body"/>
          </p:nvPr>
        </p:nvSpPr>
        <p:spPr>
          <a:xfrm>
            <a:off x="45720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Optional </a:t>
            </a:r>
            <a:r>
              <a:rPr lang="en"/>
              <a:t>Actions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Forward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NORMAL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FLOOD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ENQUEUE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Modify Field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VLAN_ID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ETH_SRC or ETH_DST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TCP\UDP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